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82" r:id="rId4"/>
    <p:sldId id="284" r:id="rId5"/>
    <p:sldId id="268" r:id="rId6"/>
    <p:sldId id="270" r:id="rId7"/>
    <p:sldId id="271" r:id="rId8"/>
    <p:sldId id="280" r:id="rId9"/>
    <p:sldId id="283" r:id="rId10"/>
    <p:sldId id="263" r:id="rId11"/>
    <p:sldId id="264" r:id="rId12"/>
    <p:sldId id="265" r:id="rId13"/>
    <p:sldId id="266" r:id="rId14"/>
    <p:sldId id="267" r:id="rId15"/>
    <p:sldId id="276" r:id="rId16"/>
    <p:sldId id="285" r:id="rId17"/>
    <p:sldId id="286" r:id="rId18"/>
    <p:sldId id="28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>
      <p:cViewPr>
        <p:scale>
          <a:sx n="50" d="100"/>
          <a:sy n="50" d="100"/>
        </p:scale>
        <p:origin x="-207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819150"/>
                </a:moveTo>
                <a:lnTo>
                  <a:pt x="819150" y="819150"/>
                </a:lnTo>
                <a:close/>
              </a:path>
            </a:pathLst>
          </a:custGeom>
          <a:solidFill>
            <a:srgbClr val="F6F4F9">
              <a:alpha val="33000"/>
            </a:srgbClr>
          </a:solidFill>
          <a:ln w="3240">
            <a:solidFill>
              <a:srgbClr val="AB9FB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E8E0F2"/>
            </a:solidFill>
            <a:miter/>
          </a:ln>
          <a:effectLst>
            <a:outerShdw dist="12600" dir="5400000">
              <a:srgbClr val="938B9C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165240" y="1036800"/>
            <a:ext cx="1170000" cy="1170000"/>
            <a:chOff x="165240" y="1036800"/>
            <a:chExt cx="1170000" cy="1170000"/>
          </a:xfrm>
        </p:grpSpPr>
        <p:pic>
          <p:nvPicPr>
            <p:cNvPr id="3" name="Кольцо 10"/>
            <p:cNvPicPr/>
            <p:nvPr/>
          </p:nvPicPr>
          <p:blipFill>
            <a:blip r:embed="rId15" cstate="print"/>
            <a:stretch/>
          </p:blipFill>
          <p:spPr>
            <a:xfrm>
              <a:off x="165240" y="1036800"/>
              <a:ext cx="1170000" cy="117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300" b="0" strike="noStrike" spc="-1">
                <a:solidFill>
                  <a:srgbClr val="69666E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CEB966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9CB084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6BB1C9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6585CF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6585CF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6585CF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93889F"/>
                </a:solidFill>
                <a:latin typeface="Corbel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10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fld id="{10A577CE-C7D7-4183-A7D7-D0CFE9DFC474}" type="slidenum">
              <a:rPr lang="ru-RU" sz="1200" b="0" strike="noStrike" spc="-1">
                <a:solidFill>
                  <a:srgbClr val="93889F"/>
                </a:solidFill>
                <a:latin typeface="Corbel"/>
              </a:rPr>
              <a:pPr algn="ct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605C64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819150"/>
                </a:moveTo>
                <a:lnTo>
                  <a:pt x="819150" y="819150"/>
                </a:lnTo>
                <a:close/>
              </a:path>
            </a:pathLst>
          </a:custGeom>
          <a:solidFill>
            <a:srgbClr val="F6F4F9">
              <a:alpha val="33000"/>
            </a:srgbClr>
          </a:solidFill>
          <a:ln w="3240">
            <a:solidFill>
              <a:srgbClr val="AB9FB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E8E0F2"/>
            </a:solidFill>
            <a:miter/>
          </a:ln>
          <a:effectLst>
            <a:outerShdw dist="12600" dir="5400000">
              <a:srgbClr val="938B9C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" name="Group 3"/>
          <p:cNvGrpSpPr/>
          <p:nvPr/>
        </p:nvGrpSpPr>
        <p:grpSpPr>
          <a:xfrm>
            <a:off x="165240" y="1036800"/>
            <a:ext cx="1170000" cy="1170000"/>
            <a:chOff x="165240" y="1036800"/>
            <a:chExt cx="1170000" cy="1170000"/>
          </a:xfrm>
        </p:grpSpPr>
        <p:pic>
          <p:nvPicPr>
            <p:cNvPr id="51" name="Кольцо 10"/>
            <p:cNvPicPr/>
            <p:nvPr/>
          </p:nvPicPr>
          <p:blipFill>
            <a:blip r:embed="rId15" cstate="print"/>
            <a:stretch/>
          </p:blipFill>
          <p:spPr>
            <a:xfrm>
              <a:off x="165240" y="1036800"/>
              <a:ext cx="1170000" cy="117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605C64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" name="Group 7"/>
          <p:cNvGrpSpPr/>
          <p:nvPr/>
        </p:nvGrpSpPr>
        <p:grpSpPr>
          <a:xfrm>
            <a:off x="914400" y="1407960"/>
            <a:ext cx="231840" cy="225720"/>
            <a:chOff x="914400" y="1407960"/>
            <a:chExt cx="231840" cy="225720"/>
          </a:xfrm>
        </p:grpSpPr>
        <p:pic>
          <p:nvPicPr>
            <p:cNvPr id="56" name="Овал 12"/>
            <p:cNvPicPr/>
            <p:nvPr/>
          </p:nvPicPr>
          <p:blipFill>
            <a:blip r:embed="rId16" cstate="print"/>
            <a:stretch/>
          </p:blipFill>
          <p:spPr>
            <a:xfrm>
              <a:off x="914400" y="1407960"/>
              <a:ext cx="231840" cy="225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7" name="CustomShape 8"/>
            <p:cNvSpPr/>
            <p:nvPr/>
          </p:nvSpPr>
          <p:spPr>
            <a:xfrm>
              <a:off x="952560" y="144468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" name="CustomShape 9"/>
          <p:cNvSpPr/>
          <p:nvPr/>
        </p:nvSpPr>
        <p:spPr>
          <a:xfrm>
            <a:off x="1157400" y="1344600"/>
            <a:ext cx="63360" cy="65160"/>
          </a:xfrm>
          <a:prstGeom prst="ellipse">
            <a:avLst/>
          </a:prstGeom>
          <a:noFill/>
          <a:ln w="12600">
            <a:solidFill>
              <a:srgbClr val="B5A359">
                <a:alpha val="6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300" b="0" strike="noStrike" spc="-1">
                <a:solidFill>
                  <a:srgbClr val="69666E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CEB966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9CB084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6BB1C9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6585CF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6585CF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6585CF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93889F"/>
                </a:solidFill>
                <a:latin typeface="Corbel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fld id="{A06423DD-193F-42A1-A803-71D4DF9B20B2}" type="slidenum">
              <a:rPr lang="ru-RU" sz="1200" b="0" strike="noStrike" spc="-1">
                <a:solidFill>
                  <a:srgbClr val="93889F"/>
                </a:solidFill>
                <a:latin typeface="Corbel"/>
              </a:rPr>
              <a:pPr algn="ct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1500120" y="360360"/>
            <a:ext cx="7338960" cy="2354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 smtClean="0">
                <a:solidFill>
                  <a:srgbClr val="69666E"/>
                </a:solidFill>
                <a:latin typeface="Times New Roman"/>
                <a:ea typeface="Times New Roman"/>
              </a:rPr>
              <a:t>Особенности организации </a:t>
            </a:r>
            <a:r>
              <a:rPr lang="ru-RU" sz="3600" b="0" strike="noStrike" spc="-1" dirty="0" smtClean="0">
                <a:solidFill>
                  <a:srgbClr val="69666E"/>
                </a:solidFill>
                <a:latin typeface="Times New Roman"/>
                <a:ea typeface="Times New Roman"/>
              </a:rPr>
              <a:t> ОП позитивной </a:t>
            </a:r>
            <a:r>
              <a:rPr lang="ru-RU" sz="3600" b="0" strike="noStrike" spc="-1" dirty="0" smtClean="0">
                <a:solidFill>
                  <a:srgbClr val="69666E"/>
                </a:solidFill>
                <a:latin typeface="Times New Roman"/>
                <a:ea typeface="Times New Roman"/>
              </a:rPr>
              <a:t>социализации детей дошкольного возраста</a:t>
            </a:r>
            <a:endParaRPr lang="en-US" sz="3600" b="0" strike="noStrike" spc="-1" dirty="0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1714680" y="3214440"/>
            <a:ext cx="7124400" cy="2786040"/>
          </a:xfrm>
          <a:prstGeom prst="rect">
            <a:avLst/>
          </a:prstGeom>
          <a:noFill/>
          <a:ln>
            <a:noFill/>
          </a:ln>
        </p:spPr>
        <p:txBody>
          <a:bodyPr tIns="0">
            <a:noAutofit/>
          </a:bodyPr>
          <a:lstStyle/>
          <a:p>
            <a:pPr marL="26640" algn="r">
              <a:lnSpc>
                <a:spcPct val="90000"/>
              </a:lnSpc>
              <a:spcBef>
                <a:spcPts val="598"/>
              </a:spcBef>
            </a:pP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26640" algn="r">
              <a:lnSpc>
                <a:spcPct val="90000"/>
              </a:lnSpc>
              <a:spcBef>
                <a:spcPts val="598"/>
              </a:spcBef>
            </a:pP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26640" algn="r">
              <a:lnSpc>
                <a:spcPct val="90000"/>
              </a:lnSpc>
              <a:spcBef>
                <a:spcPts val="598"/>
              </a:spcBef>
            </a:pPr>
            <a:r>
              <a:rPr lang="ru-RU" sz="2600" b="0" strike="noStrike" spc="-1" dirty="0" smtClean="0">
                <a:solidFill>
                  <a:srgbClr val="3A383D"/>
                </a:solidFill>
                <a:latin typeface="Times New Roman"/>
                <a:ea typeface="Times New Roman"/>
              </a:rPr>
              <a:t>Колчина Ольга Владимировна,</a:t>
            </a:r>
            <a:endParaRPr lang="en-US" sz="2600" b="0" strike="noStrike" spc="-1" dirty="0">
              <a:solidFill>
                <a:srgbClr val="000000"/>
              </a:solidFill>
              <a:latin typeface="Corbel"/>
            </a:endParaRPr>
          </a:p>
          <a:p>
            <a:pPr marL="26640" algn="r">
              <a:lnSpc>
                <a:spcPct val="90000"/>
              </a:lnSpc>
              <a:spcBef>
                <a:spcPts val="598"/>
              </a:spcBef>
            </a:pPr>
            <a:r>
              <a:rPr lang="ru-RU" sz="2600" b="0" strike="noStrike" spc="-1" dirty="0" smtClean="0">
                <a:solidFill>
                  <a:srgbClr val="3A383D"/>
                </a:solidFill>
                <a:latin typeface="Times New Roman"/>
                <a:ea typeface="Times New Roman"/>
              </a:rPr>
              <a:t>педагог-психолог, </a:t>
            </a:r>
          </a:p>
          <a:p>
            <a:pPr marL="26640" algn="r">
              <a:lnSpc>
                <a:spcPct val="90000"/>
              </a:lnSpc>
              <a:spcBef>
                <a:spcPts val="598"/>
              </a:spcBef>
            </a:pPr>
            <a:r>
              <a:rPr lang="ru-RU" sz="2600" spc="-1" dirty="0" smtClean="0">
                <a:solidFill>
                  <a:srgbClr val="3A383D"/>
                </a:solidFill>
                <a:latin typeface="Times New Roman"/>
                <a:ea typeface="Times New Roman"/>
              </a:rPr>
              <a:t>МДОУ «Детский сад № 75»</a:t>
            </a:r>
            <a:r>
              <a:rPr lang="ru-RU" sz="2600" b="0" strike="noStrike" spc="-1" dirty="0" smtClean="0">
                <a:solidFill>
                  <a:srgbClr val="3A383D"/>
                </a:solidFill>
                <a:latin typeface="Times New Roman"/>
                <a:ea typeface="Times New Roman"/>
              </a:rPr>
              <a:t> </a:t>
            </a:r>
            <a:endParaRPr lang="en-US" sz="2600" b="0" strike="noStrike" spc="-1" dirty="0">
              <a:solidFill>
                <a:srgbClr val="000000"/>
              </a:solidFill>
              <a:latin typeface="Corbel"/>
            </a:endParaRPr>
          </a:p>
          <a:p>
            <a:pPr marL="26640">
              <a:lnSpc>
                <a:spcPct val="90000"/>
              </a:lnSpc>
              <a:spcBef>
                <a:spcPts val="598"/>
              </a:spcBef>
            </a:pPr>
            <a:endParaRPr lang="en-US" sz="26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69666E"/>
                </a:solidFill>
                <a:latin typeface="Times New Roman"/>
                <a:ea typeface="Times New Roman"/>
              </a:rPr>
              <a:t>Навыки общения со сверстниками</a:t>
            </a:r>
            <a:r>
              <a:t/>
            </a:r>
            <a:br/>
            <a:r>
              <a:rPr lang="ru-RU" sz="3200" b="0" strike="noStrike" spc="-1">
                <a:solidFill>
                  <a:srgbClr val="69666E"/>
                </a:solidFill>
                <a:latin typeface="Times New Roman"/>
                <a:ea typeface="Times New Roman"/>
              </a:rPr>
              <a:t>(«Навыки дружелюбия»)</a:t>
            </a:r>
            <a:r>
              <a:t/>
            </a:r>
            <a:br/>
            <a:endParaRPr lang="en-US" sz="32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1071360" y="1447920"/>
            <a:ext cx="7862760" cy="3695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знакомиться.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присоединиться к играющим детям.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играть по правилам игры.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просить об одолжении.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предлагать помощь сверстнику.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выражать симпатию.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принимать комплименты.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проявлять инициативу.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делиться.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12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извиняться.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38" name="Picture 2"/>
          <p:cNvPicPr/>
          <p:nvPr/>
        </p:nvPicPr>
        <p:blipFill>
          <a:blip r:embed="rId2" cstate="print"/>
          <a:stretch/>
        </p:blipFill>
        <p:spPr>
          <a:xfrm>
            <a:off x="4714920" y="4476600"/>
            <a:ext cx="3286080" cy="2190960"/>
          </a:xfrm>
          <a:prstGeom prst="rect">
            <a:avLst/>
          </a:prstGeom>
          <a:ln>
            <a:noFill/>
          </a:ln>
        </p:spPr>
      </p:pic>
      <p:pic>
        <p:nvPicPr>
          <p:cNvPr id="339" name="Picture 3"/>
          <p:cNvPicPr/>
          <p:nvPr/>
        </p:nvPicPr>
        <p:blipFill>
          <a:blip r:embed="rId3" cstate="print"/>
          <a:stretch/>
        </p:blipFill>
        <p:spPr>
          <a:xfrm>
            <a:off x="6643800" y="2143080"/>
            <a:ext cx="2352600" cy="185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69666E"/>
                </a:solidFill>
                <a:latin typeface="Times New Roman"/>
                <a:ea typeface="Times New Roman"/>
              </a:rPr>
              <a:t>Навыки обхождения с чувствами</a:t>
            </a:r>
            <a:r>
              <a:t/>
            </a:r>
            <a:br/>
            <a:endParaRPr lang="en-US" sz="32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1071360" y="1000080"/>
            <a:ext cx="7862760" cy="3286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22"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воспроизводить основные чувства.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22"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выражать чувства.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22"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распознавать чувства другого.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22"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сочувствовать.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22"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обращаться с собственным гневом.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22"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реагировать на гнев другого человека.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22"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справляться со страхами.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22"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переживать печаль.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42" name="Picture 2"/>
          <p:cNvPicPr/>
          <p:nvPr/>
        </p:nvPicPr>
        <p:blipFill>
          <a:blip r:embed="rId2" cstate="print"/>
          <a:stretch/>
        </p:blipFill>
        <p:spPr>
          <a:xfrm>
            <a:off x="1143000" y="4286160"/>
            <a:ext cx="3524400" cy="2347920"/>
          </a:xfrm>
          <a:prstGeom prst="rect">
            <a:avLst/>
          </a:prstGeom>
          <a:ln>
            <a:noFill/>
          </a:ln>
        </p:spPr>
      </p:pic>
      <p:pic>
        <p:nvPicPr>
          <p:cNvPr id="343" name="Picture 3"/>
          <p:cNvPicPr/>
          <p:nvPr/>
        </p:nvPicPr>
        <p:blipFill>
          <a:blip r:embed="rId3" cstate="print"/>
          <a:stretch/>
        </p:blipFill>
        <p:spPr>
          <a:xfrm>
            <a:off x="6357960" y="3857760"/>
            <a:ext cx="2619360" cy="174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69666E"/>
                </a:solidFill>
                <a:latin typeface="Times New Roman"/>
                <a:ea typeface="Times New Roman"/>
              </a:rPr>
              <a:t>Навыки альтернативы агрессии</a:t>
            </a:r>
            <a:r>
              <a:t/>
            </a:r>
            <a:br/>
            <a:endParaRPr lang="en-US" sz="32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1000080" y="1071360"/>
            <a:ext cx="7934400" cy="4143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мирно отстаивать свои интересы.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выражать недовольство.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спрашивать разрешения.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спокойно реагировать в ситуации, когда не принимают в общую деятельность группы.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адекватно реагировать в ситуации, когда дразнят.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проявлять толерантность.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принять последствия собственного выбора (отношение к своей ошибке).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реагировать на незаслуженные обвинения.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0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Умение реагировать в ситуации, когда виноват.</a:t>
            </a: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endParaRPr lang="en-US" sz="2200" b="0" strike="noStrike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46" name="Picture 2"/>
          <p:cNvPicPr/>
          <p:nvPr/>
        </p:nvPicPr>
        <p:blipFill>
          <a:blip r:embed="rId2" cstate="print"/>
          <a:stretch/>
        </p:blipFill>
        <p:spPr>
          <a:xfrm>
            <a:off x="7000920" y="4714920"/>
            <a:ext cx="2000160" cy="2000160"/>
          </a:xfrm>
          <a:prstGeom prst="rect">
            <a:avLst/>
          </a:prstGeom>
          <a:ln>
            <a:noFill/>
          </a:ln>
        </p:spPr>
      </p:pic>
      <p:pic>
        <p:nvPicPr>
          <p:cNvPr id="347" name="Picture 3"/>
          <p:cNvPicPr/>
          <p:nvPr/>
        </p:nvPicPr>
        <p:blipFill>
          <a:blip r:embed="rId3" cstate="print"/>
          <a:stretch/>
        </p:blipFill>
        <p:spPr>
          <a:xfrm>
            <a:off x="1214280" y="4714920"/>
            <a:ext cx="2795760" cy="197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69666E"/>
                </a:solidFill>
                <a:latin typeface="Times New Roman"/>
                <a:ea typeface="Times New Roman"/>
              </a:rPr>
              <a:t>Навыки преодоления стресса</a:t>
            </a:r>
            <a:r>
              <a:t/>
            </a:r>
            <a:br/>
            <a:endParaRPr lang="en-US" sz="32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1071360" y="1071360"/>
            <a:ext cx="7862760" cy="5072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9"/>
            </a:pPr>
            <a:r>
              <a:rPr lang="ru-RU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проигрывать.</a:t>
            </a:r>
            <a:endParaRPr lang="en-US" sz="30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9"/>
            </a:pPr>
            <a:r>
              <a:rPr lang="ru-RU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обходиться с чужой собственностью.</a:t>
            </a:r>
            <a:endParaRPr lang="en-US" sz="30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9"/>
            </a:pPr>
            <a:r>
              <a:rPr lang="ru-RU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говорить «нет».</a:t>
            </a:r>
            <a:endParaRPr lang="en-US" sz="30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9"/>
            </a:pPr>
            <a:r>
              <a:rPr lang="ru-RU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адекватно реагировать на отказ.</a:t>
            </a:r>
            <a:endParaRPr lang="en-US" sz="30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9"/>
            </a:pPr>
            <a:r>
              <a:rPr lang="ru-RU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справляться с ситуацией игнорирования.</a:t>
            </a:r>
            <a:endParaRPr lang="en-US" sz="30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9"/>
            </a:pPr>
            <a:r>
              <a:rPr lang="ru-RU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справляться со смущением.</a:t>
            </a:r>
            <a:endParaRPr lang="en-US" sz="30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9"/>
            </a:pPr>
            <a:r>
              <a:rPr lang="ru-RU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справиться с накопившимся стрессом с помощью двигательной активности.</a:t>
            </a:r>
            <a:endParaRPr lang="en-US" sz="30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 startAt="39"/>
            </a:pPr>
            <a:endParaRPr lang="en-US" sz="30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50" name="Picture 3"/>
          <p:cNvPicPr/>
          <p:nvPr/>
        </p:nvPicPr>
        <p:blipFill>
          <a:blip r:embed="rId2" cstate="print"/>
          <a:stretch/>
        </p:blipFill>
        <p:spPr>
          <a:xfrm>
            <a:off x="6678720" y="1071720"/>
            <a:ext cx="2465280" cy="1643040"/>
          </a:xfrm>
          <a:prstGeom prst="rect">
            <a:avLst/>
          </a:prstGeom>
          <a:ln>
            <a:noFill/>
          </a:ln>
        </p:spPr>
      </p:pic>
      <p:pic>
        <p:nvPicPr>
          <p:cNvPr id="351" name="Picture 4"/>
          <p:cNvPicPr/>
          <p:nvPr/>
        </p:nvPicPr>
        <p:blipFill>
          <a:blip r:embed="rId3" cstate="print"/>
          <a:stretch/>
        </p:blipFill>
        <p:spPr>
          <a:xfrm>
            <a:off x="4429080" y="5300640"/>
            <a:ext cx="2347920" cy="155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1357200" y="999720"/>
            <a:ext cx="7577280" cy="564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6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Сквозь дефекты, «плохое» поведение и несовершенства открывается педагогу детская индивидуальность.</a:t>
            </a:r>
            <a:endParaRPr lang="en-US" sz="36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r">
              <a:lnSpc>
                <a:spcPct val="100000"/>
              </a:lnSpc>
              <a:spcBef>
                <a:spcPts val="598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(С.В. Кривцова)</a:t>
            </a: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r">
              <a:lnSpc>
                <a:spcPct val="100000"/>
              </a:lnSpc>
              <a:spcBef>
                <a:spcPts val="598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10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990600" y="691278"/>
            <a:ext cx="7943880" cy="517064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		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Грамотное отслеживание поведения, умелое и настойчивое применение приемов компенсации ошибочных целей поведения позволяет перейти на более комфортный стиль общения и достигать более высоких результатов в формировании позитивной социализации.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1434960" y="-236924"/>
            <a:ext cx="7499520" cy="711989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Приемы  компенсации ошибочных целей поведения у детей для педагога: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Оставайтесь доброжелательным.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(Дружелюбие зачастую вызывает отклик, и они уже часто идут нам на встречу, постепенно становятся все менее враждебные и более склонными к сотрудничеству.)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Делайте подсказки.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(Как правило, это заставляет на время прекратить свои действия, поэтому нужно поймать момент и обязательно похвалить.)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Предлагайте альтернативные варианты.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(Часто бывает полезно предложить альтернативный вид деятельности.)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1434960" y="523589"/>
            <a:ext cx="7499520" cy="58108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Сочувствуйте и сопереживайте.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(Еще один очень эффективный способ, чтобы помочь захотеть сотрудничать –это показать им, что мы понимаем их трудности.)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Предложить ограниченный выбор.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 Предоставить возможность выбирать в любой ситуации. Лучше ограничить выбор двумя вариантами.)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Используйте позитивные предложения.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(Ребенок гораздо лучше мотивируется, когда слышит, что он должны сделать, а не то, что он не должен делать.)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pic>
        <p:nvPicPr>
          <p:cNvPr id="381" name="Рисунок 7" descr="IMG_8174.JPG"/>
          <p:cNvPicPr/>
          <p:nvPr/>
        </p:nvPicPr>
        <p:blipFill>
          <a:blip r:embed="rId2" cstate="print"/>
          <a:stretch/>
        </p:blipFill>
        <p:spPr>
          <a:xfrm>
            <a:off x="2643120" y="1071720"/>
            <a:ext cx="4711680" cy="3143160"/>
          </a:xfrm>
          <a:prstGeom prst="rect">
            <a:avLst/>
          </a:prstGeom>
          <a:ln>
            <a:noFill/>
          </a:ln>
        </p:spPr>
      </p:pic>
      <p:sp>
        <p:nvSpPr>
          <p:cNvPr id="382" name="CustomShape 2"/>
          <p:cNvSpPr/>
          <p:nvPr/>
        </p:nvSpPr>
        <p:spPr>
          <a:xfrm>
            <a:off x="1643040" y="4286160"/>
            <a:ext cx="6715080" cy="70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69666E"/>
                </a:solidFill>
                <a:latin typeface="Times New Roman"/>
                <a:ea typeface="Times New Roman"/>
              </a:rPr>
              <a:t>Благодарю за внимание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60" y="189166"/>
            <a:ext cx="7499520" cy="131330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Позитивная социализация – это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434960" y="1721983"/>
            <a:ext cx="7499520" cy="380629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умение ребенка взаимодействовать с окружающими людьми, выстраивать свое поведение и деятельность, учитывая потребности и интересы других. 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Оно формируется на ощущении психологической безопасности ребенка с помощью установленных  взрослыми границ и правил поведения.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838200" y="685800"/>
            <a:ext cx="8095920" cy="59576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3200" b="0" strike="noStrike" spc="-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пишет М. В. </a:t>
            </a:r>
            <a:r>
              <a:rPr lang="ru-RU" sz="3200" b="0" strike="noStrike" spc="-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Осорина</a:t>
            </a:r>
            <a:r>
              <a:rPr lang="ru-RU" sz="3200" b="0" strike="noStrike" spc="-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своей книге «Секретный мир детей в пространстве мира взрослых»: </a:t>
            </a:r>
            <a:endParaRPr lang="en-US" sz="3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endParaRPr lang="en-US" sz="3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040" indent="-282600" algn="just">
              <a:lnSpc>
                <a:spcPct val="10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«Поначалу сам для себя ребенок не существует, являясь как бы «слепым пятном». Первый этап в осознании человеком факта своего существования в этом мире начинается через других людей. Это они замечают, что "Я" здесь, выделив ребенка из фона окружающей жизни как значимую фигуру и назвав его по имени».</a:t>
            </a:r>
            <a:endParaRPr lang="en-US" sz="3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1434960" y="533400"/>
            <a:ext cx="7499520" cy="5714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3600" b="0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Безопасность, защита, чувство опоры и устойчивости</a:t>
            </a:r>
            <a:r>
              <a:rPr lang="en-US" sz="36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 — </a:t>
            </a:r>
            <a:r>
              <a:rPr lang="ru-RU" sz="3600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база</a:t>
            </a:r>
            <a:r>
              <a:rPr lang="ru-RU" sz="36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такого параметра</a:t>
            </a:r>
            <a:r>
              <a:rPr lang="ru-RU" sz="3600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, как «позитивная социализация».</a:t>
            </a:r>
            <a:r>
              <a:rPr lang="en-US" sz="36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36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Для их формирования важны правила и ритуалы группы.</a:t>
            </a:r>
            <a:endParaRPr lang="en-US" sz="36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endParaRPr lang="en-US" sz="36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endParaRPr lang="en-US" sz="36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endParaRPr lang="en-US" sz="3600" b="0" strike="noStrike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54" name="Picture 2" descr="C:\Users\Ташенька\Desktop\семинар\фотографии\IMG_20161123_102105.jpg"/>
          <p:cNvPicPr/>
          <p:nvPr/>
        </p:nvPicPr>
        <p:blipFill>
          <a:blip r:embed="rId2" cstate="print"/>
          <a:stretch/>
        </p:blipFill>
        <p:spPr>
          <a:xfrm>
            <a:off x="3657600" y="4114800"/>
            <a:ext cx="3276600" cy="213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1434960" y="274320"/>
            <a:ext cx="7499520" cy="2316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ru-RU" sz="3900" spc="-1" dirty="0" smtClean="0">
                <a:solidFill>
                  <a:srgbClr val="69666E"/>
                </a:solidFill>
                <a:latin typeface="Corbel"/>
              </a:rPr>
              <a:t>Используйте немногочисленные правила поведения для формирования позитивной социализации дошкольников:</a:t>
            </a:r>
            <a:endParaRPr lang="en-US" sz="3900" b="0" strike="noStrike" spc="-1" dirty="0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1434960" y="2590800"/>
            <a:ext cx="7499520" cy="3657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0" i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говорить по одному,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0" i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никого не обижать, 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0" i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никого не унижать, 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0" i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ничего не портить,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0" i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не ломать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1434960" y="533400"/>
            <a:ext cx="7499520" cy="5714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	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В безопасном пространстве есть право на любые чувства — можно быть злым, растерянным, веселым или грустным, проявлять страх или желание уединиться — все принимается 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(в рамках правила «никого не обижать</a:t>
            </a:r>
            <a:r>
              <a:rPr lang="ru-RU" sz="32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»).</a:t>
            </a:r>
          </a:p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3200" spc="-1" dirty="0" smtClean="0">
                <a:solidFill>
                  <a:srgbClr val="7030A0"/>
                </a:solidFill>
                <a:latin typeface="Times New Roman"/>
              </a:rPr>
              <a:t>Данные правила можно отрабатывать с помощью ролевой игры.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10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1434960" y="381000"/>
            <a:ext cx="7499520" cy="58671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65040" indent="-282600" algn="ctr">
              <a:lnSpc>
                <a:spcPct val="100000"/>
              </a:lnSpc>
              <a:spcBef>
                <a:spcPts val="598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2400" b="1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ПОМНИТЕ: </a:t>
            </a:r>
          </a:p>
          <a:p>
            <a:pPr marL="365040" indent="-282600" algn="just">
              <a:lnSpc>
                <a:spcPct val="100000"/>
              </a:lnSpc>
              <a:spcBef>
                <a:spcPts val="598"/>
              </a:spcBef>
            </a:pPr>
            <a:r>
              <a:rPr lang="ru-RU" sz="2400" i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800" b="0" i="1" strike="noStrike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способ взаимодействия ребенка с миром и источник его диалога с миром в будущем. В игре ребенок перерабатывает и усваивает внешние впечатления — все, что переживает ребенок и с чем он сталкивается в жизни, воспроизводится и повторяется в игре. </a:t>
            </a:r>
            <a:endParaRPr lang="ru-RU" sz="2800" b="0" strike="noStrike" spc="-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65040" indent="-282600" algn="just">
              <a:lnSpc>
                <a:spcPct val="100000"/>
              </a:lnSpc>
              <a:spcBef>
                <a:spcPts val="598"/>
              </a:spcBef>
            </a:pPr>
            <a:endParaRPr lang="en-US" sz="2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040" indent="-282600" algn="just">
              <a:lnSpc>
                <a:spcPct val="100000"/>
              </a:lnSpc>
              <a:spcBef>
                <a:spcPts val="598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Если что-то не может быть переработано, какие-то впечатления оказались ребенку не по силам, то он проживает их в игре (и не один раз). И тогда это событие может «перевариться» и «усвоиться».</a:t>
            </a:r>
            <a:endParaRPr lang="en-US" sz="2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914400" y="1683706"/>
            <a:ext cx="7543800" cy="265919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Параметры успешной социализации, которыми ребенок должен овладеть к началу школьного обучения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900" b="0" strike="noStrike" spc="-1">
                <a:solidFill>
                  <a:srgbClr val="69666E"/>
                </a:solidFill>
                <a:latin typeface="Times New Roman"/>
                <a:ea typeface="Times New Roman"/>
              </a:rPr>
              <a:t>Навыки адаптации к образовательному учреждению</a:t>
            </a:r>
            <a:r>
              <a:t/>
            </a:r>
            <a:br/>
            <a:endParaRPr lang="en-US" sz="2900" b="0" strike="noStrike" spc="-1">
              <a:solidFill>
                <a:srgbClr val="69666E"/>
              </a:solidFill>
              <a:latin typeface="Corbe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1000080" y="1428840"/>
            <a:ext cx="7934400" cy="3929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слушать.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обращаться за помощью.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выражать благодарность.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следовать полученной инструкции.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доводить работу до конца.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вступать в обсуждение.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предлагать помощь взрослому.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задавать вопросы.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заявлять о своих потребностях.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сосредотачиваться на своём занятии.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Times New Roman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исправить недостатки в работе.</a:t>
            </a: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  <a:p>
            <a:pPr marL="595080" indent="-514440">
              <a:lnSpc>
                <a:spcPct val="80000"/>
              </a:lnSpc>
              <a:spcBef>
                <a:spcPts val="598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endParaRPr lang="en-US" sz="22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34" name="Picture 2"/>
          <p:cNvPicPr/>
          <p:nvPr/>
        </p:nvPicPr>
        <p:blipFill>
          <a:blip r:embed="rId2" cstate="print"/>
          <a:stretch/>
        </p:blipFill>
        <p:spPr>
          <a:xfrm>
            <a:off x="6558120" y="5143680"/>
            <a:ext cx="2585880" cy="1714320"/>
          </a:xfrm>
          <a:prstGeom prst="rect">
            <a:avLst/>
          </a:prstGeom>
          <a:ln>
            <a:noFill/>
          </a:ln>
        </p:spPr>
      </p:pic>
      <p:pic>
        <p:nvPicPr>
          <p:cNvPr id="335" name="Picture 3"/>
          <p:cNvPicPr/>
          <p:nvPr/>
        </p:nvPicPr>
        <p:blipFill>
          <a:blip r:embed="rId3" cstate="print"/>
          <a:stretch/>
        </p:blipFill>
        <p:spPr>
          <a:xfrm>
            <a:off x="6858000" y="1000080"/>
            <a:ext cx="2143080" cy="214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403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Слайд 1</vt:lpstr>
      <vt:lpstr>Позитивная социализация – это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Ташенька</dc:creator>
  <dc:description/>
  <cp:lastModifiedBy>Оля</cp:lastModifiedBy>
  <cp:revision>149</cp:revision>
  <dcterms:created xsi:type="dcterms:W3CDTF">2017-02-26T18:43:22Z</dcterms:created>
  <dcterms:modified xsi:type="dcterms:W3CDTF">2021-03-17T07:56:21Z</dcterms:modified>
  <dc:language>en-US</dc:language>
</cp:coreProperties>
</file>