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1" r:id="rId2"/>
    <p:sldId id="256" r:id="rId3"/>
    <p:sldId id="272" r:id="rId4"/>
    <p:sldId id="259" r:id="rId5"/>
    <p:sldId id="273" r:id="rId6"/>
    <p:sldId id="279" r:id="rId7"/>
    <p:sldId id="257" r:id="rId8"/>
    <p:sldId id="274" r:id="rId9"/>
    <p:sldId id="276" r:id="rId10"/>
    <p:sldId id="269" r:id="rId11"/>
    <p:sldId id="270" r:id="rId12"/>
    <p:sldId id="277" r:id="rId13"/>
    <p:sldId id="278" r:id="rId14"/>
    <p:sldId id="28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Личностно-ориентированный подход педагога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Подготовила: Колчина О.В.,</a:t>
            </a:r>
          </a:p>
          <a:p>
            <a:pPr algn="r"/>
            <a:r>
              <a:rPr lang="ru-RU" dirty="0" smtClean="0"/>
              <a:t>педагог-психолог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4"/>
          <p:cNvSpPr txBox="1">
            <a:spLocks/>
          </p:cNvSpPr>
          <p:nvPr/>
        </p:nvSpPr>
        <p:spPr>
          <a:xfrm>
            <a:off x="4922890" y="2062772"/>
            <a:ext cx="2306023" cy="2241095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3600" dirty="0">
                <a:latin typeface="Calibri" panose="020F0502020204030204" pitchFamily="34" charset="0"/>
              </a:rPr>
              <a:t>Я</a:t>
            </a:r>
          </a:p>
        </p:txBody>
      </p:sp>
      <p:sp>
        <p:nvSpPr>
          <p:cNvPr id="4" name="Объект 4"/>
          <p:cNvSpPr txBox="1">
            <a:spLocks/>
          </p:cNvSpPr>
          <p:nvPr/>
        </p:nvSpPr>
        <p:spPr>
          <a:xfrm>
            <a:off x="4994719" y="2599300"/>
            <a:ext cx="757322" cy="719960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900" dirty="0" smtClean="0">
                <a:latin typeface="Calibri" panose="020F0502020204030204" pitchFamily="34" charset="0"/>
              </a:rPr>
              <a:t>Другой</a:t>
            </a:r>
            <a:endParaRPr lang="ru-RU" sz="900" dirty="0">
              <a:latin typeface="Calibri" panose="020F0502020204030204" pitchFamily="34" charset="0"/>
            </a:endParaRPr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5886366" y="2095757"/>
            <a:ext cx="757322" cy="719960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900" dirty="0" smtClean="0">
                <a:latin typeface="Calibri" panose="020F0502020204030204" pitchFamily="34" charset="0"/>
              </a:rPr>
              <a:t>Другой</a:t>
            </a:r>
            <a:endParaRPr lang="ru-RU" sz="900" dirty="0">
              <a:latin typeface="Calibri" panose="020F0502020204030204" pitchFamily="34" charset="0"/>
            </a:endParaRPr>
          </a:p>
        </p:txBody>
      </p:sp>
      <p:sp>
        <p:nvSpPr>
          <p:cNvPr id="8" name="Объект 4"/>
          <p:cNvSpPr txBox="1">
            <a:spLocks/>
          </p:cNvSpPr>
          <p:nvPr/>
        </p:nvSpPr>
        <p:spPr>
          <a:xfrm>
            <a:off x="5762582" y="3548119"/>
            <a:ext cx="757322" cy="719960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900" dirty="0" smtClean="0">
                <a:latin typeface="Calibri" panose="020F0502020204030204" pitchFamily="34" charset="0"/>
              </a:rPr>
              <a:t>Другой</a:t>
            </a:r>
            <a:endParaRPr lang="ru-RU" sz="900" dirty="0">
              <a:latin typeface="Calibri" panose="020F0502020204030204" pitchFamily="34" charset="0"/>
            </a:endParaRPr>
          </a:p>
        </p:txBody>
      </p:sp>
      <p:sp>
        <p:nvSpPr>
          <p:cNvPr id="9" name="Объект 4"/>
          <p:cNvSpPr txBox="1">
            <a:spLocks/>
          </p:cNvSpPr>
          <p:nvPr/>
        </p:nvSpPr>
        <p:spPr>
          <a:xfrm>
            <a:off x="6414251" y="3091603"/>
            <a:ext cx="757322" cy="719960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900" dirty="0" smtClean="0">
                <a:latin typeface="Calibri" panose="020F0502020204030204" pitchFamily="34" charset="0"/>
              </a:rPr>
              <a:t>Другой</a:t>
            </a:r>
            <a:endParaRPr lang="ru-RU" sz="900" dirty="0">
              <a:latin typeface="Calibri" panose="020F0502020204030204" pitchFamily="34" charset="0"/>
            </a:endParaRPr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5386757" y="2373672"/>
            <a:ext cx="757322" cy="719960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900" dirty="0" smtClean="0">
                <a:latin typeface="Calibri" panose="020F0502020204030204" pitchFamily="34" charset="0"/>
              </a:rPr>
              <a:t>Другой</a:t>
            </a:r>
            <a:endParaRPr lang="ru-RU" sz="900" dirty="0">
              <a:latin typeface="Calibri" panose="020F0502020204030204" pitchFamily="34" charset="0"/>
            </a:endParaRPr>
          </a:p>
        </p:txBody>
      </p:sp>
      <p:sp>
        <p:nvSpPr>
          <p:cNvPr id="11" name="Объект 4"/>
          <p:cNvSpPr txBox="1">
            <a:spLocks/>
          </p:cNvSpPr>
          <p:nvPr/>
        </p:nvSpPr>
        <p:spPr>
          <a:xfrm>
            <a:off x="5143584" y="3313309"/>
            <a:ext cx="757322" cy="719960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900" dirty="0" smtClean="0">
                <a:latin typeface="Calibri" panose="020F0502020204030204" pitchFamily="34" charset="0"/>
              </a:rPr>
              <a:t>Другой</a:t>
            </a:r>
            <a:endParaRPr lang="ru-RU" sz="900" dirty="0">
              <a:latin typeface="Calibri" panose="020F0502020204030204" pitchFamily="34" charset="0"/>
            </a:endParaRPr>
          </a:p>
        </p:txBody>
      </p:sp>
      <p:sp>
        <p:nvSpPr>
          <p:cNvPr id="12" name="Объект 4"/>
          <p:cNvSpPr txBox="1">
            <a:spLocks/>
          </p:cNvSpPr>
          <p:nvPr/>
        </p:nvSpPr>
        <p:spPr>
          <a:xfrm>
            <a:off x="6356911" y="2672683"/>
            <a:ext cx="757322" cy="719960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900" dirty="0" smtClean="0">
                <a:latin typeface="Calibri" panose="020F0502020204030204" pitchFamily="34" charset="0"/>
              </a:rPr>
              <a:t>Другой</a:t>
            </a:r>
            <a:endParaRPr lang="ru-RU" sz="900" dirty="0">
              <a:latin typeface="Calibri" panose="020F0502020204030204" pitchFamily="34" charset="0"/>
            </a:endParaRPr>
          </a:p>
        </p:txBody>
      </p:sp>
      <p:sp>
        <p:nvSpPr>
          <p:cNvPr id="13" name="Объект 4"/>
          <p:cNvSpPr txBox="1">
            <a:spLocks/>
          </p:cNvSpPr>
          <p:nvPr/>
        </p:nvSpPr>
        <p:spPr>
          <a:xfrm>
            <a:off x="6121600" y="3268910"/>
            <a:ext cx="757322" cy="719960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900" dirty="0" smtClean="0">
                <a:latin typeface="Calibri" panose="020F0502020204030204" pitchFamily="34" charset="0"/>
              </a:rPr>
              <a:t>Другой</a:t>
            </a:r>
            <a:endParaRPr lang="ru-RU" sz="900" dirty="0">
              <a:latin typeface="Calibri" panose="020F0502020204030204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589212" y="611410"/>
            <a:ext cx="7646988" cy="139519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+mn-lt"/>
              </a:rPr>
              <a:t>Проявление </a:t>
            </a:r>
            <a:r>
              <a:rPr lang="ru-RU" dirty="0" err="1" smtClean="0">
                <a:latin typeface="+mn-lt"/>
              </a:rPr>
              <a:t>эмпатии</a:t>
            </a:r>
            <a:r>
              <a:rPr lang="ru-RU" dirty="0" smtClean="0">
                <a:latin typeface="+mn-lt"/>
              </a:rPr>
              <a:t> Педагога по отношению к Ребенку</a:t>
            </a:r>
            <a:endParaRPr lang="ru-RU" u="sng" dirty="0">
              <a:latin typeface="+mn-lt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256693" y="4614767"/>
            <a:ext cx="8526421" cy="7854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u="sng" dirty="0">
                <a:latin typeface="+mn-lt"/>
              </a:rPr>
              <a:t>п</a:t>
            </a:r>
            <a:r>
              <a:rPr lang="ru-RU" u="sng" dirty="0" smtClean="0">
                <a:latin typeface="+mn-lt"/>
              </a:rPr>
              <a:t>рофессионально-необходимое качество</a:t>
            </a:r>
            <a:endParaRPr lang="ru-RU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48297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 txBox="1">
            <a:spLocks/>
          </p:cNvSpPr>
          <p:nvPr/>
        </p:nvSpPr>
        <p:spPr>
          <a:xfrm>
            <a:off x="1375883" y="2120900"/>
            <a:ext cx="10246291" cy="24002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4800" dirty="0" smtClean="0"/>
              <a:t>Человек, который не стремится понять Другого, </a:t>
            </a:r>
          </a:p>
          <a:p>
            <a:pPr marL="0" indent="0" algn="ctr">
              <a:buFont typeface="Wingdings 3" charset="2"/>
              <a:buNone/>
            </a:pPr>
            <a:r>
              <a:rPr lang="ru-RU" sz="4800" dirty="0" smtClean="0"/>
              <a:t>не сможет ничему его научить.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12233374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1258321" y="1083817"/>
            <a:ext cx="10246291" cy="590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4800" dirty="0" smtClean="0"/>
              <a:t>ОПОРЫ ПРОЯВЛЕНИЯ ЭМПАТИИ</a:t>
            </a:r>
            <a:endParaRPr lang="ru-RU" sz="4800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2120900" y="2159000"/>
            <a:ext cx="8901112" cy="894166"/>
          </a:xfrm>
        </p:spPr>
        <p:txBody>
          <a:bodyPr>
            <a:normAutofit/>
          </a:bodyPr>
          <a:lstStyle/>
          <a:p>
            <a:r>
              <a:rPr lang="ru-RU" sz="3600" dirty="0"/>
              <a:t> </a:t>
            </a:r>
            <a:r>
              <a:rPr lang="ru-RU" sz="3600" dirty="0" smtClean="0"/>
              <a:t>Взрослый - Я</a:t>
            </a:r>
            <a:endParaRPr lang="ru-RU" sz="36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120900" y="3053166"/>
            <a:ext cx="9374188" cy="919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 </a:t>
            </a:r>
            <a:r>
              <a:rPr lang="ru-RU" sz="3600" dirty="0" smtClean="0"/>
              <a:t>Каждый Ребенок - индивидуальность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08687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11412" y="705819"/>
            <a:ext cx="7100888" cy="8001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+mn-lt"/>
              </a:rPr>
              <a:t>СИТУАЦИИ</a:t>
            </a:r>
            <a:endParaRPr lang="ru-RU" u="sng" dirty="0">
              <a:latin typeface="+mn-lt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409700" y="1505919"/>
            <a:ext cx="10094912" cy="95508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Девочка за обеденным столом испачкала платье и расплакалась.</a:t>
            </a:r>
            <a:endParaRPr lang="ru-RU" sz="28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409700" y="2526016"/>
            <a:ext cx="10094912" cy="688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/>
              <a:t>У ребенка с ОВЗ не получается поделка.</a:t>
            </a:r>
            <a:endParaRPr lang="ru-RU" sz="28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409700" y="3166177"/>
            <a:ext cx="10094912" cy="993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/>
              <a:t>Ребенок с </a:t>
            </a:r>
            <a:r>
              <a:rPr lang="ru-RU" sz="2800" dirty="0" err="1" smtClean="0"/>
              <a:t>низкоадаптивными</a:t>
            </a:r>
            <a:r>
              <a:rPr lang="ru-RU" sz="2800" dirty="0" smtClean="0"/>
              <a:t> свойствами отказывается от еды и плачет по маме.</a:t>
            </a:r>
            <a:endParaRPr lang="ru-RU" sz="2800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409700" y="4214472"/>
            <a:ext cx="10680700" cy="1360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/>
              <a:t>Мальчик начал драться с соседом по команде, потому что из-за него команда проиграла в соревновании, плачет побитый.</a:t>
            </a:r>
            <a:endParaRPr lang="ru-RU" sz="2800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409700" y="5773557"/>
            <a:ext cx="10388600" cy="92753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 smtClean="0"/>
              <a:t>Ребенка с СДВГ не хотят брать в совместную игру, он подходит к вам пересказать свои чувства и обиды.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418555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/>
      <p:bldP spid="8" grpId="0" build="p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0461" y="391523"/>
            <a:ext cx="8915399" cy="401538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ea typeface="Calibri"/>
                <a:cs typeface="Times New Roman"/>
              </a:rPr>
              <a:t>«Понять, принять, признать» - развитие </a:t>
            </a:r>
            <a:r>
              <a:rPr lang="ru-RU" sz="4800" b="1" dirty="0" err="1">
                <a:ea typeface="Calibri"/>
                <a:cs typeface="Times New Roman"/>
              </a:rPr>
              <a:t>эмпатии</a:t>
            </a:r>
            <a:r>
              <a:rPr lang="ru-RU" sz="4800" b="1" dirty="0">
                <a:ea typeface="Calibri"/>
                <a:cs typeface="Times New Roman"/>
              </a:rPr>
              <a:t> и умений личностно-ориентированного взаимодействия с детьми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761400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01" y="1006446"/>
            <a:ext cx="5729680" cy="839132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+mn-lt"/>
              </a:rPr>
              <a:t>Эмпатия </a:t>
            </a:r>
            <a:br>
              <a:rPr lang="ru-RU" sz="4800" dirty="0" smtClean="0">
                <a:latin typeface="+mn-lt"/>
              </a:rPr>
            </a:br>
            <a:endParaRPr lang="ru-RU" sz="4800" dirty="0">
              <a:latin typeface="+mn-lt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234550" y="2123580"/>
            <a:ext cx="10957449" cy="7957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800" dirty="0" smtClean="0">
                <a:latin typeface="+mn-lt"/>
              </a:rPr>
              <a:t>- сочувствование эмоциональному состоянию Другого</a:t>
            </a:r>
            <a:endParaRPr lang="ru-RU" sz="2800" dirty="0"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80175" y="3234938"/>
            <a:ext cx="11300285" cy="7826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>
                <a:latin typeface="+mn-lt"/>
              </a:rPr>
              <a:t>б</a:t>
            </a:r>
            <a:r>
              <a:rPr lang="ru-RU" sz="3200" dirty="0" smtClean="0">
                <a:latin typeface="+mn-lt"/>
              </a:rPr>
              <a:t>ез потери понимания происхождения переживания.</a:t>
            </a:r>
            <a:r>
              <a:rPr lang="ru-RU" sz="4800" dirty="0" smtClean="0">
                <a:latin typeface="+mn-lt"/>
              </a:rPr>
              <a:t/>
            </a:r>
            <a:br>
              <a:rPr lang="ru-RU" sz="4800" dirty="0" smtClean="0">
                <a:latin typeface="+mn-lt"/>
              </a:rPr>
            </a:br>
            <a:endParaRPr lang="ru-RU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98894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300" y="1803400"/>
            <a:ext cx="10957449" cy="1905000"/>
          </a:xfrm>
        </p:spPr>
        <p:txBody>
          <a:bodyPr>
            <a:noAutofit/>
          </a:bodyPr>
          <a:lstStyle/>
          <a:p>
            <a:pPr algn="ctr"/>
            <a:r>
              <a:rPr lang="ru-RU" sz="4800" dirty="0" err="1" smtClean="0">
                <a:latin typeface="+mn-lt"/>
              </a:rPr>
              <a:t>Эмпатия</a:t>
            </a:r>
            <a:r>
              <a:rPr lang="ru-RU" sz="4800" dirty="0" smtClean="0">
                <a:latin typeface="+mn-lt"/>
              </a:rPr>
              <a:t> </a:t>
            </a:r>
            <a:br>
              <a:rPr lang="ru-RU" sz="4800" dirty="0" smtClean="0">
                <a:latin typeface="+mn-lt"/>
              </a:rPr>
            </a:br>
            <a:r>
              <a:rPr lang="ru-RU" sz="4800" dirty="0" smtClean="0">
                <a:latin typeface="+mn-lt"/>
              </a:rPr>
              <a:t>– осознанное </a:t>
            </a:r>
            <a:r>
              <a:rPr lang="ru-RU" sz="4800" dirty="0" err="1" smtClean="0">
                <a:latin typeface="+mn-lt"/>
              </a:rPr>
              <a:t>сочувствование</a:t>
            </a:r>
            <a:r>
              <a:rPr lang="ru-RU" sz="4800" dirty="0" smtClean="0">
                <a:latin typeface="+mn-lt"/>
              </a:rPr>
              <a:t>.</a:t>
            </a:r>
            <a:endParaRPr lang="ru-RU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0219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4"/>
          <p:cNvSpPr txBox="1">
            <a:spLocks/>
          </p:cNvSpPr>
          <p:nvPr/>
        </p:nvSpPr>
        <p:spPr>
          <a:xfrm>
            <a:off x="3167232" y="2009465"/>
            <a:ext cx="2306023" cy="2241095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3100" dirty="0">
                <a:latin typeface="+mj-lt"/>
              </a:rPr>
              <a:t>Я</a:t>
            </a:r>
          </a:p>
        </p:txBody>
      </p:sp>
      <p:sp>
        <p:nvSpPr>
          <p:cNvPr id="7" name="Объект 4"/>
          <p:cNvSpPr txBox="1">
            <a:spLocks/>
          </p:cNvSpPr>
          <p:nvPr/>
        </p:nvSpPr>
        <p:spPr>
          <a:xfrm>
            <a:off x="6223699" y="2009465"/>
            <a:ext cx="2306023" cy="2241095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3100" dirty="0" smtClean="0">
                <a:latin typeface="+mj-lt"/>
              </a:rPr>
              <a:t>Другой</a:t>
            </a:r>
            <a:endParaRPr lang="ru-RU" sz="3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70593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2217119" y="2737400"/>
            <a:ext cx="3129581" cy="742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dirty="0" err="1" smtClean="0"/>
              <a:t>эмпатия</a:t>
            </a:r>
            <a:endParaRPr lang="ru-RU" sz="48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680201" y="2737400"/>
            <a:ext cx="5194300" cy="742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dirty="0" smtClean="0"/>
              <a:t>идентификация</a:t>
            </a:r>
            <a:endParaRPr lang="ru-RU" sz="4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64176" y="2723107"/>
            <a:ext cx="1000125" cy="90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6452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 txBox="1">
            <a:spLocks/>
          </p:cNvSpPr>
          <p:nvPr/>
        </p:nvSpPr>
        <p:spPr>
          <a:xfrm>
            <a:off x="1375883" y="2668247"/>
            <a:ext cx="10246291" cy="590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4800" dirty="0" smtClean="0"/>
              <a:t>Проявление </a:t>
            </a:r>
            <a:r>
              <a:rPr lang="ru-RU" sz="4800" dirty="0" err="1" smtClean="0"/>
              <a:t>эмпатии</a:t>
            </a:r>
            <a:r>
              <a:rPr lang="ru-RU" sz="4800" dirty="0" smtClean="0"/>
              <a:t> – это труд и польза для души.</a:t>
            </a:r>
            <a:endParaRPr lang="ru-RU" sz="48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27000" y="3760447"/>
            <a:ext cx="12065000" cy="59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3000" dirty="0" smtClean="0"/>
              <a:t>Идентификация (слияние) – это слабость и вред для души.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xmlns="" val="25584787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 txBox="1">
            <a:spLocks/>
          </p:cNvSpPr>
          <p:nvPr/>
        </p:nvSpPr>
        <p:spPr>
          <a:xfrm>
            <a:off x="3167232" y="2009465"/>
            <a:ext cx="2306023" cy="2241095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3600" dirty="0">
                <a:latin typeface="+mj-lt"/>
              </a:rPr>
              <a:t>Я</a:t>
            </a:r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7061200" y="2895600"/>
            <a:ext cx="1468522" cy="1354960"/>
          </a:xfrm>
          <a:prstGeom prst="ellipse">
            <a:avLst/>
          </a:prstGeom>
          <a:solidFill>
            <a:schemeClr val="bg1"/>
          </a:solidFill>
          <a:ln w="15875" cap="rnd" cmpd="sng" algn="ctr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dirty="0" smtClean="0"/>
              <a:t>Другой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54650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072081" y="611410"/>
            <a:ext cx="8164119" cy="139519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latin typeface="+mn-lt"/>
              </a:rPr>
              <a:t>Проявление </a:t>
            </a:r>
            <a:r>
              <a:rPr lang="ru-RU" sz="3300" dirty="0" err="1" smtClean="0">
                <a:latin typeface="+mn-lt"/>
              </a:rPr>
              <a:t>эмпатии</a:t>
            </a:r>
            <a:r>
              <a:rPr lang="ru-RU" sz="3300" dirty="0" smtClean="0">
                <a:latin typeface="+mn-lt"/>
              </a:rPr>
              <a:t> Взрослого по отношению к Ребенку </a:t>
            </a:r>
            <a:r>
              <a:rPr lang="ru-RU" sz="3300" u="sng" dirty="0" smtClean="0">
                <a:latin typeface="+mn-lt"/>
              </a:rPr>
              <a:t>естественно</a:t>
            </a:r>
            <a:endParaRPr lang="ru-RU" sz="3300" u="sng" dirty="0">
              <a:latin typeface="+mn-lt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784056" y="1716546"/>
            <a:ext cx="448964" cy="5400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600" dirty="0"/>
              <a:t>и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1409700" y="2133600"/>
            <a:ext cx="10094912" cy="688383"/>
          </a:xfrm>
        </p:spPr>
        <p:txBody>
          <a:bodyPr>
            <a:normAutofit/>
          </a:bodyPr>
          <a:lstStyle/>
          <a:p>
            <a:r>
              <a:rPr lang="ru-RU" sz="3300" dirty="0" smtClean="0"/>
              <a:t>Учит ребенка понимать себя</a:t>
            </a:r>
            <a:endParaRPr lang="ru-RU" sz="33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409700" y="2821983"/>
            <a:ext cx="10094912" cy="6883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 smtClean="0"/>
              <a:t>Учит ребенка разбираться в своих чувствах</a:t>
            </a:r>
            <a:endParaRPr lang="ru-RU" sz="3600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409700" y="3510366"/>
            <a:ext cx="8915400" cy="919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300" dirty="0" smtClean="0"/>
              <a:t>Воспитывает любовь</a:t>
            </a:r>
            <a:endParaRPr lang="ru-RU" sz="3300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1409700" y="4237628"/>
            <a:ext cx="8915400" cy="10549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300" dirty="0" smtClean="0"/>
              <a:t>Учит правильному взаимодействию с самим собой и окружающим миром</a:t>
            </a:r>
            <a:endParaRPr lang="ru-RU" sz="3300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1409700" y="5307894"/>
            <a:ext cx="8915400" cy="688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300" dirty="0" smtClean="0"/>
              <a:t>Адаптирует ребенка к жизни</a:t>
            </a:r>
            <a:endParaRPr lang="ru-RU" sz="3300" dirty="0"/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1409700" y="5861946"/>
            <a:ext cx="8915400" cy="6883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 smtClean="0"/>
              <a:t>Развивает эмоциональный интеллект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83328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uild="p"/>
      <p:bldP spid="8" grpId="0"/>
      <p:bldP spid="9" grpId="0"/>
      <p:bldP spid="11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589</TotalTime>
  <Words>221</Words>
  <Application>Microsoft Office PowerPoint</Application>
  <PresentationFormat>Произвольный</PresentationFormat>
  <Paragraphs>47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Легкий дым</vt:lpstr>
      <vt:lpstr>Личностно-ориентированный подход педагога</vt:lpstr>
      <vt:lpstr>«Понять, принять, признать» - развитие эмпатии и умений личностно-ориентированного взаимодействия с детьми</vt:lpstr>
      <vt:lpstr>Эмпатия  </vt:lpstr>
      <vt:lpstr>Эмпатия  – осознанное сочувствование.</vt:lpstr>
      <vt:lpstr>Слайд 5</vt:lpstr>
      <vt:lpstr>Слайд 6</vt:lpstr>
      <vt:lpstr>Слайд 7</vt:lpstr>
      <vt:lpstr>Слайд 8</vt:lpstr>
      <vt:lpstr>Проявление эмпатии Взрослого по отношению к Ребенку естественно</vt:lpstr>
      <vt:lpstr>Проявление эмпатии Педагога по отношению к Ребенку</vt:lpstr>
      <vt:lpstr>Слайд 11</vt:lpstr>
      <vt:lpstr>Слайд 12</vt:lpstr>
      <vt:lpstr>СИТУАЦИИ</vt:lpstr>
      <vt:lpstr>Спасибо за внимание!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Приемы повышения коммуникабельности  педагога с родителями</dc:title>
  <dc:creator>Admin</dc:creator>
  <cp:lastModifiedBy>Оля</cp:lastModifiedBy>
  <cp:revision>59</cp:revision>
  <dcterms:created xsi:type="dcterms:W3CDTF">2018-10-22T08:03:41Z</dcterms:created>
  <dcterms:modified xsi:type="dcterms:W3CDTF">2022-04-26T12:35:47Z</dcterms:modified>
</cp:coreProperties>
</file>