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63" r:id="rId3"/>
    <p:sldId id="264" r:id="rId4"/>
    <p:sldId id="265" r:id="rId5"/>
    <p:sldId id="266" r:id="rId6"/>
    <p:sldId id="292" r:id="rId7"/>
    <p:sldId id="267" r:id="rId8"/>
    <p:sldId id="258" r:id="rId9"/>
    <p:sldId id="301" r:id="rId10"/>
    <p:sldId id="259" r:id="rId11"/>
    <p:sldId id="293" r:id="rId12"/>
    <p:sldId id="294" r:id="rId13"/>
    <p:sldId id="295" r:id="rId14"/>
    <p:sldId id="260" r:id="rId15"/>
    <p:sldId id="261" r:id="rId16"/>
    <p:sldId id="296" r:id="rId17"/>
    <p:sldId id="297" r:id="rId18"/>
    <p:sldId id="272" r:id="rId19"/>
    <p:sldId id="273" r:id="rId20"/>
    <p:sldId id="274" r:id="rId21"/>
    <p:sldId id="270" r:id="rId22"/>
    <p:sldId id="300" r:id="rId23"/>
    <p:sldId id="285" r:id="rId24"/>
    <p:sldId id="268" r:id="rId25"/>
    <p:sldId id="279" r:id="rId26"/>
    <p:sldId id="280" r:id="rId27"/>
    <p:sldId id="281" r:id="rId28"/>
    <p:sldId id="282" r:id="rId29"/>
    <p:sldId id="271" r:id="rId30"/>
    <p:sldId id="298" r:id="rId31"/>
    <p:sldId id="287" r:id="rId32"/>
    <p:sldId id="291" r:id="rId33"/>
    <p:sldId id="302" r:id="rId34"/>
    <p:sldId id="303" r:id="rId35"/>
    <p:sldId id="288" r:id="rId36"/>
    <p:sldId id="299" r:id="rId37"/>
    <p:sldId id="275" r:id="rId38"/>
    <p:sldId id="257" r:id="rId39"/>
    <p:sldId id="304" r:id="rId40"/>
    <p:sldId id="284" r:id="rId41"/>
    <p:sldId id="262" r:id="rId42"/>
    <p:sldId id="289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3;\Desktop\&#1084;&#1086;%2028.01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3;\Desktop\&#1084;&#1086;%2028.01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3;\Desktop\&#1084;&#1086;%2028.01\&#1051;&#1080;&#1089;&#1090;%20Microsoft%20Office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3;\Desktop\&#1084;&#1086;%2028.01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dLbls>
          <c:showCatName val="1"/>
          <c:showPercent val="1"/>
        </c:dLbls>
      </c:pie3D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Лист1!$C$25:$C$29</c:f>
              <c:strCache>
                <c:ptCount val="5"/>
                <c:pt idx="0">
                  <c:v>жесты коммуникативные</c:v>
                </c:pt>
                <c:pt idx="1">
                  <c:v>жесты модальные</c:v>
                </c:pt>
                <c:pt idx="2">
                  <c:v>поза</c:v>
                </c:pt>
                <c:pt idx="3">
                  <c:v>взгляд</c:v>
                </c:pt>
                <c:pt idx="4">
                  <c:v>тактические средства общения</c:v>
                </c:pt>
              </c:strCache>
            </c:strRef>
          </c:cat>
          <c:val>
            <c:numRef>
              <c:f>Лист1!$D$25:$D$29</c:f>
              <c:numCache>
                <c:formatCode>0%</c:formatCode>
                <c:ptCount val="5"/>
                <c:pt idx="0">
                  <c:v>0.22000000000000014</c:v>
                </c:pt>
                <c:pt idx="1">
                  <c:v>0.12000000000000002</c:v>
                </c:pt>
                <c:pt idx="2">
                  <c:v>0.42000000000000026</c:v>
                </c:pt>
                <c:pt idx="3">
                  <c:v>0.38000000000000034</c:v>
                </c:pt>
                <c:pt idx="4">
                  <c:v>5.0000000000000044E-2</c:v>
                </c:pt>
              </c:numCache>
            </c:numRef>
          </c:val>
        </c:ser>
        <c:shape val="cylinder"/>
        <c:axId val="81457536"/>
        <c:axId val="81459072"/>
        <c:axId val="0"/>
      </c:bar3DChart>
      <c:catAx>
        <c:axId val="81457536"/>
        <c:scaling>
          <c:orientation val="minMax"/>
        </c:scaling>
        <c:axPos val="b"/>
        <c:tickLblPos val="nextTo"/>
        <c:crossAx val="81459072"/>
        <c:crosses val="autoZero"/>
        <c:auto val="1"/>
        <c:lblAlgn val="ctr"/>
        <c:lblOffset val="100"/>
      </c:catAx>
      <c:valAx>
        <c:axId val="81459072"/>
        <c:scaling>
          <c:orientation val="minMax"/>
        </c:scaling>
        <c:axPos val="l"/>
        <c:majorGridlines/>
        <c:numFmt formatCode="0%" sourceLinked="1"/>
        <c:tickLblPos val="nextTo"/>
        <c:crossAx val="81457536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2854914092554684E-2"/>
          <c:y val="1.5211640211640211E-2"/>
          <c:w val="0.86855487475581261"/>
          <c:h val="0.87315689705453625"/>
        </c:manualLayout>
      </c:layout>
      <c:barChart>
        <c:barDir val="col"/>
        <c:grouping val="clustered"/>
        <c:ser>
          <c:idx val="0"/>
          <c:order val="0"/>
          <c:tx>
            <c:strRef>
              <c:f>Лист1!$D$32</c:f>
              <c:strCache>
                <c:ptCount val="1"/>
                <c:pt idx="0">
                  <c:v>нг</c:v>
                </c:pt>
              </c:strCache>
            </c:strRef>
          </c:tx>
          <c:cat>
            <c:strRef>
              <c:f>Лист1!$C$33:$C$37</c:f>
              <c:strCache>
                <c:ptCount val="5"/>
                <c:pt idx="0">
                  <c:v>жесты коммуникативные</c:v>
                </c:pt>
                <c:pt idx="1">
                  <c:v>жесты модальные</c:v>
                </c:pt>
                <c:pt idx="2">
                  <c:v>поза</c:v>
                </c:pt>
                <c:pt idx="3">
                  <c:v>взгляд</c:v>
                </c:pt>
                <c:pt idx="4">
                  <c:v>тактические средства общения</c:v>
                </c:pt>
              </c:strCache>
            </c:strRef>
          </c:cat>
          <c:val>
            <c:numRef>
              <c:f>Лист1!$D$33:$D$37</c:f>
              <c:numCache>
                <c:formatCode>0%</c:formatCode>
                <c:ptCount val="5"/>
                <c:pt idx="0">
                  <c:v>0.22</c:v>
                </c:pt>
                <c:pt idx="1">
                  <c:v>0.12000000000000002</c:v>
                </c:pt>
                <c:pt idx="2">
                  <c:v>0.42000000000000032</c:v>
                </c:pt>
                <c:pt idx="3">
                  <c:v>0.38000000000000067</c:v>
                </c:pt>
                <c:pt idx="4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Лист1!$E$32</c:f>
              <c:strCache>
                <c:ptCount val="1"/>
                <c:pt idx="0">
                  <c:v>кг</c:v>
                </c:pt>
              </c:strCache>
            </c:strRef>
          </c:tx>
          <c:cat>
            <c:strRef>
              <c:f>Лист1!$C$33:$C$37</c:f>
              <c:strCache>
                <c:ptCount val="5"/>
                <c:pt idx="0">
                  <c:v>жесты коммуникативные</c:v>
                </c:pt>
                <c:pt idx="1">
                  <c:v>жесты модальные</c:v>
                </c:pt>
                <c:pt idx="2">
                  <c:v>поза</c:v>
                </c:pt>
                <c:pt idx="3">
                  <c:v>взгляд</c:v>
                </c:pt>
                <c:pt idx="4">
                  <c:v>тактические средства общения</c:v>
                </c:pt>
              </c:strCache>
            </c:strRef>
          </c:cat>
          <c:val>
            <c:numRef>
              <c:f>Лист1!$E$33:$E$37</c:f>
              <c:numCache>
                <c:formatCode>0%</c:formatCode>
                <c:ptCount val="5"/>
                <c:pt idx="0">
                  <c:v>0.36000000000000032</c:v>
                </c:pt>
                <c:pt idx="1">
                  <c:v>0.24000000000000021</c:v>
                </c:pt>
                <c:pt idx="2">
                  <c:v>0.59</c:v>
                </c:pt>
                <c:pt idx="3">
                  <c:v>0.42000000000000032</c:v>
                </c:pt>
                <c:pt idx="4">
                  <c:v>0.28000000000000008</c:v>
                </c:pt>
              </c:numCache>
            </c:numRef>
          </c:val>
        </c:ser>
        <c:axId val="81487744"/>
        <c:axId val="81489280"/>
      </c:barChart>
      <c:catAx>
        <c:axId val="81487744"/>
        <c:scaling>
          <c:orientation val="minMax"/>
        </c:scaling>
        <c:axPos val="b"/>
        <c:tickLblPos val="nextTo"/>
        <c:crossAx val="81489280"/>
        <c:crosses val="autoZero"/>
        <c:auto val="1"/>
        <c:lblAlgn val="ctr"/>
        <c:lblOffset val="100"/>
      </c:catAx>
      <c:valAx>
        <c:axId val="81489280"/>
        <c:scaling>
          <c:orientation val="minMax"/>
        </c:scaling>
        <c:axPos val="l"/>
        <c:majorGridlines/>
        <c:numFmt formatCode="0%" sourceLinked="1"/>
        <c:tickLblPos val="nextTo"/>
        <c:crossAx val="8148774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Лист1!$E$5</c:f>
              <c:strCache>
                <c:ptCount val="1"/>
                <c:pt idx="0">
                  <c:v>46,00%</c:v>
                </c:pt>
              </c:strCache>
            </c:strRef>
          </c:tx>
          <c:cat>
            <c:strRef>
              <c:f>Лист1!$B$5:$B$7</c:f>
              <c:strCache>
                <c:ptCount val="3"/>
                <c:pt idx="0">
                  <c:v>отношение к инвалидам </c:v>
                </c:pt>
                <c:pt idx="1">
                  <c:v>квалификация педагогов</c:v>
                </c:pt>
                <c:pt idx="2">
                  <c:v>технический барьер</c:v>
                </c:pt>
              </c:strCache>
            </c:strRef>
          </c:cat>
          <c:val>
            <c:numRef>
              <c:f>Лист1!$C$5:$C$7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tx>
            <c:strRef>
              <c:f>Лист1!$E$6</c:f>
              <c:strCache>
                <c:ptCount val="1"/>
                <c:pt idx="0">
                  <c:v>33,00%</c:v>
                </c:pt>
              </c:strCache>
            </c:strRef>
          </c:tx>
          <c:cat>
            <c:strRef>
              <c:f>Лист1!$B$5:$B$7</c:f>
              <c:strCache>
                <c:ptCount val="3"/>
                <c:pt idx="0">
                  <c:v>отношение к инвалидам </c:v>
                </c:pt>
                <c:pt idx="1">
                  <c:v>квалификация педагогов</c:v>
                </c:pt>
                <c:pt idx="2">
                  <c:v>технический барьер</c:v>
                </c:pt>
              </c:strCache>
            </c:strRef>
          </c:cat>
          <c:val>
            <c:numRef>
              <c:f>Лист1!$D$5:$D$7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Лист1!$E$7</c:f>
              <c:strCache>
                <c:ptCount val="1"/>
                <c:pt idx="0">
                  <c:v>34,40%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</c:dLbls>
          <c:cat>
            <c:strRef>
              <c:f>Лист1!$B$5:$B$7</c:f>
              <c:strCache>
                <c:ptCount val="3"/>
                <c:pt idx="0">
                  <c:v>отношение к инвалидам </c:v>
                </c:pt>
                <c:pt idx="1">
                  <c:v>квалификация педагогов</c:v>
                </c:pt>
                <c:pt idx="2">
                  <c:v>технический барьер</c:v>
                </c:pt>
              </c:strCache>
            </c:strRef>
          </c:cat>
          <c:val>
            <c:numRef>
              <c:f>Лист1!$E$5:$E$7</c:f>
              <c:numCache>
                <c:formatCode>0.00%</c:formatCode>
                <c:ptCount val="3"/>
                <c:pt idx="0">
                  <c:v>0.46</c:v>
                </c:pt>
                <c:pt idx="1">
                  <c:v>0.33000000000000085</c:v>
                </c:pt>
                <c:pt idx="2">
                  <c:v>0.34400000000000008</c:v>
                </c:pt>
              </c:numCache>
            </c:numRef>
          </c:val>
        </c:ser>
        <c:shape val="box"/>
        <c:axId val="81508608"/>
        <c:axId val="81510400"/>
        <c:axId val="0"/>
      </c:bar3DChart>
      <c:catAx>
        <c:axId val="81508608"/>
        <c:scaling>
          <c:orientation val="minMax"/>
        </c:scaling>
        <c:axPos val="b"/>
        <c:tickLblPos val="nextTo"/>
        <c:crossAx val="81510400"/>
        <c:crosses val="autoZero"/>
        <c:auto val="1"/>
        <c:lblAlgn val="ctr"/>
        <c:lblOffset val="100"/>
      </c:catAx>
      <c:valAx>
        <c:axId val="81510400"/>
        <c:scaling>
          <c:orientation val="minMax"/>
        </c:scaling>
        <c:axPos val="l"/>
        <c:majorGridlines/>
        <c:numFmt formatCode="General" sourceLinked="1"/>
        <c:tickLblPos val="nextTo"/>
        <c:crossAx val="81508608"/>
        <c:crosses val="autoZero"/>
        <c:crossBetween val="between"/>
      </c:valAx>
    </c:plotArea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AB68B-B1F5-4BAB-8268-1AA0D6F8A1B3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F454B-DAE7-4333-B795-881F777BF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F454B-DAE7-4333-B795-881F777BF8B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3490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Опыт работы педагога-психолога с детьми ОВЗ, имеющими нарушения зрения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933056"/>
            <a:ext cx="7406640" cy="1296144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Педагог-психолог: </a:t>
            </a:r>
          </a:p>
          <a:p>
            <a:pPr algn="r"/>
            <a:r>
              <a:rPr lang="ru-RU" dirty="0" smtClean="0"/>
              <a:t>Колчина Ольга Владимировна,</a:t>
            </a:r>
          </a:p>
          <a:p>
            <a:pPr algn="r"/>
            <a:r>
              <a:rPr lang="ru-RU" dirty="0" smtClean="0"/>
              <a:t>МДОУ «Детский сад №75»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/>
              <a:t>Программа разделена на 4 основных блока: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Снятие напряжения мышц лица и тела или напротив - повышение их тонуса посредством </a:t>
            </a:r>
            <a:r>
              <a:rPr lang="ru-RU" dirty="0" err="1" smtClean="0"/>
              <a:t>психогимнастических</a:t>
            </a:r>
            <a:r>
              <a:rPr lang="ru-RU" dirty="0" smtClean="0"/>
              <a:t> упражнений.</a:t>
            </a:r>
            <a:br>
              <a:rPr lang="ru-RU" dirty="0" smtClean="0"/>
            </a:br>
            <a:r>
              <a:rPr lang="ru-RU" dirty="0" smtClean="0"/>
              <a:t>2. Знакомство с мимикой, жестами, позами.</a:t>
            </a:r>
            <a:br>
              <a:rPr lang="ru-RU" dirty="0" smtClean="0"/>
            </a:br>
            <a:r>
              <a:rPr lang="ru-RU" dirty="0" smtClean="0"/>
              <a:t>3. Обучение выразительным движениям лица и тела посредством музыки и сказок.</a:t>
            </a:r>
            <a:br>
              <a:rPr lang="ru-RU" dirty="0" smtClean="0"/>
            </a:br>
            <a:r>
              <a:rPr lang="ru-RU" dirty="0" smtClean="0"/>
              <a:t>4. Включение неречевых средств общения в игры, а затем и в повседневную коммуникативную деятельность</a:t>
            </a:r>
          </a:p>
          <a:p>
            <a:pPr algn="ctr">
              <a:buNone/>
            </a:pPr>
            <a:r>
              <a:rPr lang="ru-RU" dirty="0" smtClean="0"/>
              <a:t>	Занятия проводились 1 раз в неделю в течение года по 20-25 минут в группе сверстников  (здоровые дети) и индивидуально.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Психогимнастические</a:t>
            </a:r>
            <a:r>
              <a:rPr lang="ru-RU" sz="3200" dirty="0" smtClean="0"/>
              <a:t> упражнения для снятия напряжения мышц лица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«Солнечный зайчик»</a:t>
            </a:r>
          </a:p>
          <a:p>
            <a:r>
              <a:rPr lang="ru-RU" dirty="0" smtClean="0"/>
              <a:t>«Насос и мяч»</a:t>
            </a:r>
          </a:p>
          <a:p>
            <a:r>
              <a:rPr lang="ru-RU" dirty="0" smtClean="0"/>
              <a:t>«Снеговик»</a:t>
            </a:r>
          </a:p>
          <a:p>
            <a:r>
              <a:rPr lang="ru-RU" dirty="0" smtClean="0"/>
              <a:t>«Исследование лица»</a:t>
            </a:r>
          </a:p>
          <a:p>
            <a:r>
              <a:rPr lang="ru-RU" dirty="0" smtClean="0"/>
              <a:t>«Рисование на спине»</a:t>
            </a:r>
          </a:p>
          <a:p>
            <a:r>
              <a:rPr lang="ru-RU" dirty="0" smtClean="0"/>
              <a:t>«Художники»</a:t>
            </a:r>
          </a:p>
          <a:p>
            <a:r>
              <a:rPr lang="ru-RU" dirty="0" smtClean="0"/>
              <a:t>«Вечерняя прогулка»- </a:t>
            </a:r>
            <a:r>
              <a:rPr lang="ru-RU" sz="2600" dirty="0" smtClean="0"/>
              <a:t>Дети ходят по залу, стараясь не задевать друг друга. По команде </a:t>
            </a:r>
            <a:r>
              <a:rPr lang="ru-RU" sz="2600" i="1" dirty="0" smtClean="0"/>
              <a:t>«Ночь!»</a:t>
            </a:r>
            <a:r>
              <a:rPr lang="ru-RU" sz="2600" dirty="0" smtClean="0"/>
              <a:t> дети закрывают глаза и медленно идут к центру зала </a:t>
            </a:r>
            <a:r>
              <a:rPr lang="ru-RU" sz="2600" i="1" dirty="0" smtClean="0"/>
              <a:t>(к дому)</a:t>
            </a:r>
            <a:r>
              <a:rPr lang="ru-RU" sz="2600" dirty="0" smtClean="0"/>
              <a:t>. Когда дети приближаются друг к другу, педагог говорит:</a:t>
            </a:r>
          </a:p>
          <a:p>
            <a:pPr algn="ctr">
              <a:buNone/>
            </a:pPr>
            <a:r>
              <a:rPr lang="ru-RU" sz="2600" dirty="0" smtClean="0"/>
              <a:t>«Раз, два, три, четыре – того, кто рядом за руку возьми.</a:t>
            </a:r>
          </a:p>
          <a:p>
            <a:pPr algn="ctr">
              <a:buNone/>
            </a:pPr>
            <a:r>
              <a:rPr lang="ru-RU" sz="2600" dirty="0" smtClean="0"/>
              <a:t>Глаз не открывай, а кто это отгадай»</a:t>
            </a:r>
          </a:p>
          <a:p>
            <a:pPr>
              <a:buNone/>
            </a:pPr>
            <a:r>
              <a:rPr lang="ru-RU" sz="2600" dirty="0" smtClean="0"/>
              <a:t>Дети на ощупь определяют того, кто стоит рядом, называют имена друг друга и открывают глаза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Упражнения на знакомство с мимикой, жестами, позами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«Зеркало»;</a:t>
            </a:r>
          </a:p>
          <a:p>
            <a:r>
              <a:rPr lang="ru-RU" dirty="0" smtClean="0"/>
              <a:t>«Тень», вариант: «Нарисуй тень друга»;</a:t>
            </a:r>
          </a:p>
          <a:p>
            <a:r>
              <a:rPr lang="ru-RU" dirty="0" smtClean="0"/>
              <a:t>«Доверяющее падение»;</a:t>
            </a:r>
          </a:p>
          <a:p>
            <a:r>
              <a:rPr lang="ru-RU" dirty="0" smtClean="0"/>
              <a:t>«Подними, покачу»;</a:t>
            </a:r>
          </a:p>
          <a:p>
            <a:r>
              <a:rPr lang="ru-RU" dirty="0" smtClean="0"/>
              <a:t>«Пластилин»;</a:t>
            </a:r>
          </a:p>
          <a:p>
            <a:r>
              <a:rPr lang="ru-RU" dirty="0" smtClean="0"/>
              <a:t>«Из семечка в дерево»;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Включение неречевых средств общения в игры, а затем и в повседневную коммуникативную деятельность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Игра «Крокодил»;</a:t>
            </a:r>
          </a:p>
          <a:p>
            <a:r>
              <a:rPr lang="ru-RU" dirty="0" smtClean="0"/>
              <a:t>«Осанка и мое настроение»;</a:t>
            </a:r>
          </a:p>
          <a:p>
            <a:r>
              <a:rPr lang="ru-RU" dirty="0" smtClean="0"/>
              <a:t>«Пантомима для малышей»;</a:t>
            </a:r>
          </a:p>
          <a:p>
            <a:r>
              <a:rPr lang="ru-RU" dirty="0" smtClean="0"/>
              <a:t>Игры по типу «Волшебный мешочек», «Сундучок»;</a:t>
            </a:r>
          </a:p>
          <a:p>
            <a:r>
              <a:rPr lang="ru-RU" dirty="0" smtClean="0"/>
              <a:t>«Секрет»;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1020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5357359" cy="40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SCN28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140968"/>
            <a:ext cx="4504556" cy="337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10109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3"/>
            <a:ext cx="7848872" cy="592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Оля\Downloads\2019-03-06 09-05-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909720" y="-8236296"/>
            <a:ext cx="7089600" cy="531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Перспективно-тематический план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35101" y="1447800"/>
          <a:ext cx="7137429" cy="4410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143"/>
                <a:gridCol w="2379143"/>
                <a:gridCol w="2379143"/>
              </a:tblGrid>
              <a:tr h="451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Цель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Задания и упражнения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1824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«Я и другие»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- развивать коммуникативные навыки;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- содействовать улучшению общения со сверстниками;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- формировать умение понимать эмоционально состояние другого человека;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Игра «Давайте поздороваемся»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Игра «Дружба начинается с улыбки»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Занятие «Портрет самого лучшего друга»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Этюды на различные позиции в общении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2133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«Что такое дружба?»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- развивать представление детей о дружбе;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- развивать умение сотрудничать;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- содействовать формированию доброжелательных отношений в коллективе;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Игра «Клубочек»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Малоподвижная игра «Сиамские близнецы»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Игра «Найди друга»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Игра «Рукавички»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Ролевое проигрывание ситуации («Волшебные средства»)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1142975" y="714355"/>
          <a:ext cx="7429554" cy="5578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518"/>
                <a:gridCol w="2476518"/>
                <a:gridCol w="2476518"/>
              </a:tblGrid>
              <a:tr h="1657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«Что такое эмоции?!»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- формировать начальные рефлексивные умения;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- познакомить с многообразием эмоций;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- развивать умение адекватно выражать свои эмоции;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Чтение «Путешествие в страну чувств» (по Е.Л. Набойкиной);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Упражнение «Лица»;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Упражнение «Маски»;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Ролевое проигрывание ситуации («Волшебные средства»)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2005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«Радость»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- развивать представление об эмоциональном состоянии «радость»;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- формировать способность узнавать эмоцию по внешним проявлениям;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Упражнение «Школа улыбок»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Этюд «Кто как радуется?!»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Психогимнастика «Ручеек радости»;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Этюды на выражение чувства радости;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Проектная работа «Я дарю тебе радость»;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1915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«Грусть (печаль)»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- развивать представление об эмоциональном состоянии «грусть»;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- формировать способность узнавать эмоцию по внешним проявлениям;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- закрепить представления детей об эмоции «радость», формировать умение дифференцировать «грусть-радость».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Этюды на выражение чувства грусти;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«История про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Обидок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и Грустинок»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Игра «Портрет»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Игра «Кладоискатель»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Игра «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Чудо-ладошки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.pinimg.com/736x/24/72/d6/2472d6b77d54031c288ffefd47c193a0--feelings-activities-counseling-activit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3096344" cy="2430736"/>
          </a:xfrm>
          <a:prstGeom prst="rect">
            <a:avLst/>
          </a:prstGeom>
          <a:noFill/>
        </p:spPr>
      </p:pic>
      <p:pic>
        <p:nvPicPr>
          <p:cNvPr id="24582" name="Picture 6" descr="https://sun9-72.userapi.com/c824201/v824201203/f4a8/njRxFK06bUs.jpg"/>
          <p:cNvPicPr>
            <a:picLocks noChangeAspect="1" noChangeArrowheads="1"/>
          </p:cNvPicPr>
          <p:nvPr/>
        </p:nvPicPr>
        <p:blipFill>
          <a:blip r:embed="rId3" cstate="print"/>
          <a:srcRect t="14912" b="7487"/>
          <a:stretch>
            <a:fillRect/>
          </a:stretch>
        </p:blipFill>
        <p:spPr bwMode="auto">
          <a:xfrm>
            <a:off x="5292080" y="260648"/>
            <a:ext cx="3526094" cy="2736304"/>
          </a:xfrm>
          <a:prstGeom prst="rect">
            <a:avLst/>
          </a:prstGeom>
          <a:noFill/>
        </p:spPr>
      </p:pic>
      <p:pic>
        <p:nvPicPr>
          <p:cNvPr id="24584" name="Picture 8" descr=" "/>
          <p:cNvPicPr>
            <a:picLocks noChangeAspect="1" noChangeArrowheads="1"/>
          </p:cNvPicPr>
          <p:nvPr/>
        </p:nvPicPr>
        <p:blipFill>
          <a:blip r:embed="rId4" cstate="print"/>
          <a:srcRect t="16064" b="18256"/>
          <a:stretch>
            <a:fillRect/>
          </a:stretch>
        </p:blipFill>
        <p:spPr bwMode="auto">
          <a:xfrm>
            <a:off x="2411760" y="2996952"/>
            <a:ext cx="5372100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ARINHAS SENTIMENTOS (KIT 10 UNIDADES) no Elo7 | X DAS ARTES (158C09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717032"/>
            <a:ext cx="2088232" cy="2937684"/>
          </a:xfrm>
          <a:prstGeom prst="rect">
            <a:avLst/>
          </a:prstGeom>
          <a:noFill/>
        </p:spPr>
      </p:pic>
      <p:pic>
        <p:nvPicPr>
          <p:cNvPr id="30724" name="Picture 4" descr="This emotions play dough mat is a great way to reinforce emotion vocabulary. Great for tot school, preschool, or even kindergarten!"/>
          <p:cNvPicPr>
            <a:picLocks noChangeAspect="1" noChangeArrowheads="1"/>
          </p:cNvPicPr>
          <p:nvPr/>
        </p:nvPicPr>
        <p:blipFill>
          <a:blip r:embed="rId3" cstate="print"/>
          <a:srcRect t="52019" b="6638"/>
          <a:stretch>
            <a:fillRect/>
          </a:stretch>
        </p:blipFill>
        <p:spPr bwMode="auto">
          <a:xfrm>
            <a:off x="5292080" y="548680"/>
            <a:ext cx="3514725" cy="2520280"/>
          </a:xfrm>
          <a:prstGeom prst="rect">
            <a:avLst/>
          </a:prstGeom>
          <a:noFill/>
        </p:spPr>
      </p:pic>
      <p:pic>
        <p:nvPicPr>
          <p:cNvPr id="30726" name="Picture 6" descr="0181"/>
          <p:cNvPicPr>
            <a:picLocks noChangeAspect="1" noChangeArrowheads="1"/>
          </p:cNvPicPr>
          <p:nvPr/>
        </p:nvPicPr>
        <p:blipFill>
          <a:blip r:embed="rId4" cstate="print"/>
          <a:srcRect t="11340" b="37001"/>
          <a:stretch>
            <a:fillRect/>
          </a:stretch>
        </p:blipFill>
        <p:spPr bwMode="auto">
          <a:xfrm>
            <a:off x="4499992" y="3501008"/>
            <a:ext cx="4286250" cy="2952328"/>
          </a:xfrm>
          <a:prstGeom prst="rect">
            <a:avLst/>
          </a:prstGeom>
          <a:noFill/>
        </p:spPr>
      </p:pic>
      <p:pic>
        <p:nvPicPr>
          <p:cNvPr id="17410" name="Picture 2" descr=" "/>
          <p:cNvPicPr>
            <a:picLocks noChangeAspect="1" noChangeArrowheads="1"/>
          </p:cNvPicPr>
          <p:nvPr/>
        </p:nvPicPr>
        <p:blipFill>
          <a:blip r:embed="rId5" cstate="print"/>
          <a:srcRect l="-2896" t="29563" r="1705" b="21444"/>
          <a:stretch>
            <a:fillRect/>
          </a:stretch>
        </p:blipFill>
        <p:spPr bwMode="auto">
          <a:xfrm>
            <a:off x="323528" y="404664"/>
            <a:ext cx="3596187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Педагогическая классификация детей по остроте зрения: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Слепые- дети с остротой зрения от 0 % до 0,04 (4%) на лучше видящем глазу с коррекцией. </a:t>
            </a:r>
          </a:p>
          <a:p>
            <a:r>
              <a:rPr lang="ru-RU" dirty="0" smtClean="0"/>
              <a:t> Слабовидящие- дети с остротой зрения от 0,05 (5%) до 0,4 (40 %) на лучше видящем глазу с коррекцией. </a:t>
            </a:r>
          </a:p>
          <a:p>
            <a:r>
              <a:rPr lang="ru-RU" dirty="0" smtClean="0"/>
              <a:t>Дети с пониженным зрением от 0,5 (50%) до 0,8 (80%) на лучше видящем глазу с коррекцией. </a:t>
            </a:r>
          </a:p>
          <a:p>
            <a:r>
              <a:rPr lang="ru-RU" dirty="0" smtClean="0"/>
              <a:t> Нормально видящие дети с остротой зрения от 0,9 (90%) до 1,0 (100%)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Оля\Desktop\185F0D20-087C-4002-BA1A-9C1A73EC79E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85292"/>
            <a:ext cx="7669360" cy="5752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Результативность программы «Здравствуй, это я!» за 2018-2019 </a:t>
            </a:r>
            <a:r>
              <a:rPr lang="ru-RU" sz="3200" dirty="0" err="1" smtClean="0"/>
              <a:t>уч.год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988840"/>
          <a:ext cx="6953324" cy="4259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static.vecteezy.com/system/resources/previews/000/240/941/large_2x/vector-children-silhouettes.jpg"/>
          <p:cNvPicPr>
            <a:picLocks noChangeAspect="1" noChangeArrowheads="1"/>
          </p:cNvPicPr>
          <p:nvPr/>
        </p:nvPicPr>
        <p:blipFill>
          <a:blip r:embed="rId2" cstate="print"/>
          <a:srcRect l="51242"/>
          <a:stretch>
            <a:fillRect/>
          </a:stretch>
        </p:blipFill>
        <p:spPr bwMode="auto">
          <a:xfrm>
            <a:off x="6372200" y="3429000"/>
            <a:ext cx="1428024" cy="2925788"/>
          </a:xfrm>
          <a:prstGeom prst="rect">
            <a:avLst/>
          </a:prstGeom>
          <a:noFill/>
        </p:spPr>
      </p:pic>
      <p:sp>
        <p:nvSpPr>
          <p:cNvPr id="1032" name="AutoShape 8" descr="https://images.vexels.com/media/users/3/129127/isolated/preview/ca0ed29aad4324f7cc0a5e0a697a55c1-young-female-executive-silhouette-by-vexel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images.vexels.com/media/users/3/129127/isolated/preview/ca0ed29aad4324f7cc0a5e0a697a55c1-young-female-executive-silhouette-by-vexel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st2.depositphotos.com/1006318/5909/v/950/depositphotos_59094709-stock-illustration-business-woman-black-silhouet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844824"/>
            <a:ext cx="2880320" cy="2880320"/>
          </a:xfrm>
          <a:prstGeom prst="rect">
            <a:avLst/>
          </a:prstGeom>
          <a:noFill/>
        </p:spPr>
      </p:pic>
      <p:sp>
        <p:nvSpPr>
          <p:cNvPr id="1038" name="AutoShape 14" descr="https://www.wealthmanagement.com/sites/wealthmanagement.com/files/uploads/2015/05/thinkstockphotos-4689794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www.wealthmanagement.com/sites/wealthmanagement.com/files/uploads/2015/05/thinkstockphotos-4689794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https://st2.depositphotos.com/2617731/7777/v/950/depositphotos_77776698-stock-illustration-black-silhouettes-of-wom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077072"/>
            <a:ext cx="3589202" cy="2392802"/>
          </a:xfrm>
          <a:prstGeom prst="rect">
            <a:avLst/>
          </a:prstGeom>
          <a:noFill/>
        </p:spPr>
      </p:pic>
      <p:pic>
        <p:nvPicPr>
          <p:cNvPr id="1028" name="Picture 4" descr="https://www.publicdomainpictures.net/pictures/200000/velka/children-holding-hands-silhouet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0"/>
            <a:ext cx="3022305" cy="2266729"/>
          </a:xfrm>
          <a:prstGeom prst="rect">
            <a:avLst/>
          </a:prstGeom>
          <a:noFill/>
        </p:spPr>
      </p:pic>
      <p:sp>
        <p:nvSpPr>
          <p:cNvPr id="16" name="Управляющая кнопка: справка 15">
            <a:hlinkClick r:id="" action="ppaction://noaction" highlightClick="1"/>
          </p:cNvPr>
          <p:cNvSpPr/>
          <p:nvPr/>
        </p:nvSpPr>
        <p:spPr>
          <a:xfrm>
            <a:off x="4572000" y="1268760"/>
            <a:ext cx="576064" cy="864096"/>
          </a:xfrm>
          <a:prstGeom prst="actionButtonHel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О, сколько, сколько черных пятен в том контуре, где зрим себя.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332656"/>
            <a:ext cx="2520280" cy="164343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339752" y="2276872"/>
            <a:ext cx="116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Родители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483768" y="3861048"/>
            <a:ext cx="1152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Педагоги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236296" y="2420888"/>
            <a:ext cx="746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Дети 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660232" y="3284984"/>
            <a:ext cx="20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Ребенок-инвалид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860032" y="4365104"/>
            <a:ext cx="1127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Педагог-</a:t>
            </a:r>
          </a:p>
          <a:p>
            <a:r>
              <a:rPr lang="ru-RU" b="1" dirty="0" smtClean="0"/>
              <a:t>психолог</a:t>
            </a:r>
            <a:endParaRPr lang="ru-RU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8 принципов инклюзивного воспитания (</a:t>
            </a:r>
            <a:r>
              <a:rPr lang="ru-RU" sz="3200" dirty="0" err="1" smtClean="0"/>
              <a:t>Саламанская</a:t>
            </a:r>
            <a:r>
              <a:rPr lang="ru-RU" sz="3200" dirty="0" smtClean="0"/>
              <a:t> декларация, 1994г.)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244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Ценность человека зависит не от его способностей и достижений;</a:t>
            </a:r>
          </a:p>
          <a:p>
            <a:r>
              <a:rPr lang="ru-RU" dirty="0" smtClean="0"/>
              <a:t>Каждый человек способен думать и чувствовать;</a:t>
            </a:r>
          </a:p>
          <a:p>
            <a:r>
              <a:rPr lang="ru-RU" dirty="0" smtClean="0"/>
              <a:t>Каждый человек имеет право на общение и  на то, что бы быть услышанным;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Все люди нуждаются друг в друге;</a:t>
            </a:r>
          </a:p>
          <a:p>
            <a:r>
              <a:rPr lang="ru-RU" dirty="0" smtClean="0"/>
              <a:t>Подлинное образование может осуществляться только в контексте реальных взаимоотношений;</a:t>
            </a:r>
          </a:p>
          <a:p>
            <a:r>
              <a:rPr lang="ru-RU" dirty="0" smtClean="0"/>
              <a:t>Все люди нуждаются в поддержке и дружбе ровесников;</a:t>
            </a:r>
          </a:p>
          <a:p>
            <a:r>
              <a:rPr lang="ru-RU" dirty="0" smtClean="0"/>
              <a:t>Для всех обучающихся достижение прогресса скорее может быть в том, что они МОГУТ делать, чем в том, что не могут;</a:t>
            </a:r>
          </a:p>
          <a:p>
            <a:r>
              <a:rPr lang="ru-RU" dirty="0" smtClean="0"/>
              <a:t>Разнообразие усиливает все стороны человека.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Препятствия на пути развития инклюзии (по мнению родителей детей-инвалидов)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51720" y="1772816"/>
          <a:ext cx="6264696" cy="40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Психологическая готовность к принятию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	Это динамическое целостное состояние личности, внутренняя настроенность на определенное поведение, выражающееся в согласии на близкое и непосредственное взаимодействие с кем-либо  без негатива и протестов.</a:t>
            </a:r>
          </a:p>
          <a:p>
            <a:pPr algn="ctr">
              <a:buNone/>
            </a:pPr>
            <a:r>
              <a:rPr lang="ru-RU" dirty="0" smtClean="0"/>
              <a:t>(неприятие – часть профессиональной деформации)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Психологическая готовность к принятию включает в себя компоненты: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Мотивационные;</a:t>
            </a:r>
          </a:p>
          <a:p>
            <a:r>
              <a:rPr lang="ru-RU" dirty="0" smtClean="0"/>
              <a:t>Когнитивные;</a:t>
            </a:r>
          </a:p>
          <a:p>
            <a:r>
              <a:rPr lang="ru-RU" dirty="0" smtClean="0"/>
              <a:t>Эмоциональные;</a:t>
            </a:r>
          </a:p>
          <a:p>
            <a:r>
              <a:rPr lang="ru-RU" dirty="0" smtClean="0"/>
              <a:t>Поведенческие;</a:t>
            </a:r>
          </a:p>
          <a:p>
            <a:r>
              <a:rPr lang="ru-RU" dirty="0" smtClean="0"/>
              <a:t>Коммуникативные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Перечень диагностических методик: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Социометрические методики («Секрет» Т.А. Репиной);</a:t>
            </a:r>
          </a:p>
          <a:p>
            <a:r>
              <a:rPr lang="ru-RU" dirty="0" smtClean="0"/>
              <a:t>Шкала социальной дистанции (З. </a:t>
            </a:r>
            <a:r>
              <a:rPr lang="ru-RU" dirty="0" err="1" smtClean="0"/>
              <a:t>Богардус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Семантический дифференциал  </a:t>
            </a:r>
            <a:r>
              <a:rPr lang="ru-RU" dirty="0" err="1" smtClean="0"/>
              <a:t>Ч.Осгуда</a:t>
            </a:r>
            <a:endParaRPr lang="ru-RU" dirty="0" smtClean="0"/>
          </a:p>
          <a:p>
            <a:r>
              <a:rPr lang="en-US" dirty="0" smtClean="0"/>
              <a:t>TINSS (</a:t>
            </a:r>
            <a:r>
              <a:rPr lang="ru-RU" dirty="0" smtClean="0"/>
              <a:t>А.В.Захарова)</a:t>
            </a:r>
          </a:p>
          <a:p>
            <a:r>
              <a:rPr lang="ru-RU" dirty="0" smtClean="0"/>
              <a:t>Методика изучения толерантности у детей (Г.У.Солдатова)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present5.com/presentation/3233519_174096741/image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7626085" cy="5719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2636"/>
            <a:ext cx="7880037" cy="591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Характерные особенности детей с нарушением зрения: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28800"/>
            <a:ext cx="7962088" cy="49685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Низкий уровень развития зрительно-моторной координации;</a:t>
            </a:r>
          </a:p>
          <a:p>
            <a:pPr algn="just"/>
            <a:r>
              <a:rPr lang="ru-RU" dirty="0" smtClean="0"/>
              <a:t>Трудности формирования сенсорных эталонов;</a:t>
            </a:r>
          </a:p>
          <a:p>
            <a:pPr algn="just"/>
            <a:r>
              <a:rPr lang="ru-RU" dirty="0" smtClean="0"/>
              <a:t>В зависимости от степени поражения зрительных функций </a:t>
            </a:r>
            <a:r>
              <a:rPr lang="ru-RU" b="1" dirty="0" smtClean="0"/>
              <a:t>нарушена </a:t>
            </a:r>
            <a:r>
              <a:rPr lang="ru-RU" dirty="0" smtClean="0"/>
              <a:t>целостность восприятия.</a:t>
            </a:r>
          </a:p>
          <a:p>
            <a:pPr algn="just"/>
            <a:r>
              <a:rPr lang="ru-RU" dirty="0" smtClean="0"/>
              <a:t>Затруднено формирование произвольных психических процессов (внимания, памяти),  наблюдается расторможенность;</a:t>
            </a:r>
          </a:p>
          <a:p>
            <a:pPr algn="just"/>
            <a:r>
              <a:rPr lang="ru-RU" dirty="0" smtClean="0"/>
              <a:t>Хорошо развита словесно-логическая память. Но выявляется слабая сохранность зрительных образов,  их быстрый распад и снижение объема долговременной памяти;</a:t>
            </a:r>
          </a:p>
          <a:p>
            <a:pPr algn="just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2247900" cy="3952876"/>
          </a:xfrm>
          <a:prstGeom prst="rect">
            <a:avLst/>
          </a:prstGeom>
          <a:noFill/>
        </p:spPr>
      </p:pic>
      <p:pic>
        <p:nvPicPr>
          <p:cNvPr id="1028" name="Picture 4" descr=" "/>
          <p:cNvPicPr>
            <a:picLocks noChangeAspect="1" noChangeArrowheads="1"/>
          </p:cNvPicPr>
          <p:nvPr/>
        </p:nvPicPr>
        <p:blipFill>
          <a:blip r:embed="rId3" cstate="print"/>
          <a:srcRect b="8424"/>
          <a:stretch>
            <a:fillRect/>
          </a:stretch>
        </p:blipFill>
        <p:spPr bwMode="auto">
          <a:xfrm>
            <a:off x="3771900" y="332656"/>
            <a:ext cx="5372100" cy="3384376"/>
          </a:xfrm>
          <a:prstGeom prst="rect">
            <a:avLst/>
          </a:prstGeom>
          <a:noFill/>
        </p:spPr>
      </p:pic>
      <p:pic>
        <p:nvPicPr>
          <p:cNvPr id="1030" name="Picture 6" descr="Купить или заказать Сенсорные/тактильные мешочки 12шт.набор в интернет-магазине на Ярмарке Мастеров. Сенсорные/тактильные мешочки с различными наполнителями развивают мелкую моторику, слух, зрение, обоняние, осязание, привлекают малыша разнообразием 'начинок' и ощущений. Для самых маленьких - с 3-х месяцев просто даём малышу ощупывать мешочки, учим прислушиваться к звукам и объясняем ощущения: мягко, твёрдо, 'как песочек', шуршит, гремит и т.п. Ребёнку постарше, с 2-3-х лет предлагается на ощ..."/>
          <p:cNvPicPr>
            <a:picLocks noChangeAspect="1" noChangeArrowheads="1"/>
          </p:cNvPicPr>
          <p:nvPr/>
        </p:nvPicPr>
        <p:blipFill>
          <a:blip r:embed="rId4" cstate="print"/>
          <a:srcRect l="1340" r="3491" b="2028"/>
          <a:stretch>
            <a:fillRect/>
          </a:stretch>
        </p:blipFill>
        <p:spPr bwMode="auto">
          <a:xfrm>
            <a:off x="5220072" y="3789040"/>
            <a:ext cx="2880320" cy="271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b="17849"/>
          <a:stretch>
            <a:fillRect/>
          </a:stretch>
        </p:blipFill>
        <p:spPr bwMode="auto">
          <a:xfrm>
            <a:off x="928662" y="357166"/>
            <a:ext cx="672465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" name="Picture 1" descr="C:\Users\Оля\Desktop\фото и фоточки\мое на работе\мое на работе 2\P1020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861048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mycdn.me/i?r=AyH4iRPQ2q0otWIFepML2LxR_q8B-WtBVZwyIgGRZ0GAa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78662"/>
            <a:ext cx="5929354" cy="5526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Модель </a:t>
            </a:r>
            <a:r>
              <a:rPr lang="ru-RU" sz="2800" dirty="0" smtClean="0"/>
              <a:t>социального познания </a:t>
            </a:r>
            <a:r>
              <a:rPr lang="ru-RU" sz="2800" dirty="0" smtClean="0"/>
              <a:t>Роберта </a:t>
            </a:r>
            <a:r>
              <a:rPr lang="ru-RU" sz="2800" dirty="0" err="1" smtClean="0"/>
              <a:t>Селмана</a:t>
            </a:r>
            <a:r>
              <a:rPr lang="ru-RU" sz="2800" dirty="0" smtClean="0"/>
              <a:t> (</a:t>
            </a:r>
            <a:r>
              <a:rPr lang="ru-RU" sz="2800" dirty="0" err="1" smtClean="0"/>
              <a:t>Selman</a:t>
            </a:r>
            <a:r>
              <a:rPr lang="ru-RU" sz="2800" dirty="0" smtClean="0"/>
              <a:t>, 1977,1980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Под </a:t>
            </a:r>
            <a:r>
              <a:rPr lang="ru-RU" dirty="0" smtClean="0"/>
              <a:t>принятием социальной роли </a:t>
            </a:r>
            <a:r>
              <a:rPr lang="ru-RU" dirty="0" err="1" smtClean="0"/>
              <a:t>Селман</a:t>
            </a:r>
            <a:r>
              <a:rPr lang="ru-RU" dirty="0" smtClean="0"/>
              <a:t> понимал развитие способности относиться к себе и другим как к субъектам, реагировать на действия окружающих так же, как на свои собственные, и рассматривать свое поведение с точки зрения других людей. 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8280927" cy="490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Занятия с детьми включали в себя: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Упражнения  </a:t>
            </a:r>
            <a:r>
              <a:rPr lang="ru-RU" dirty="0" smtClean="0"/>
              <a:t>(«Мы с тобой похожи тем, что…»;«Кенгуру»;«Слепой лабиринт», «Угадай, что это?», «Прочитай книгу для слепого ребенка»)</a:t>
            </a:r>
          </a:p>
          <a:p>
            <a:r>
              <a:rPr lang="ru-RU" dirty="0" smtClean="0"/>
              <a:t>Этюды и игры на выражение отдельных качеств характера и эмоций;</a:t>
            </a:r>
          </a:p>
          <a:p>
            <a:r>
              <a:rPr lang="ru-RU" dirty="0" smtClean="0"/>
              <a:t>Активные методы обучения</a:t>
            </a:r>
          </a:p>
          <a:p>
            <a:pPr>
              <a:buNone/>
            </a:pPr>
            <a:r>
              <a:rPr lang="ru-RU" dirty="0" smtClean="0"/>
              <a:t>	 (просмотр мультфильма или чтение книг,  беседы, проблемные наглядные пособия, метод познавательных игр, метод аналогий, моделирование и анализ жизненных ситуаций, элементы дискуссии, проблемные ситуации) </a:t>
            </a:r>
          </a:p>
          <a:p>
            <a:r>
              <a:rPr lang="ru-RU" dirty="0" smtClean="0"/>
              <a:t>Рефлексия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sun9-22.userapi.com/c857420/v857420148/12e7e2/OwTMFh7jB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2757488" cy="2757488"/>
          </a:xfrm>
          <a:prstGeom prst="rect">
            <a:avLst/>
          </a:prstGeom>
          <a:noFill/>
        </p:spPr>
      </p:pic>
      <p:pic>
        <p:nvPicPr>
          <p:cNvPr id="52228" name="Picture 4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908720"/>
            <a:ext cx="2247900" cy="398145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293096"/>
            <a:ext cx="3555982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Книги, которые учат толерантности</a:t>
            </a:r>
            <a:endParaRPr lang="ru-RU" dirty="0"/>
          </a:p>
        </p:txBody>
      </p:sp>
      <p:pic>
        <p:nvPicPr>
          <p:cNvPr id="31746" name="Picture 2" descr="Наталья Ремиш - Детям о важном. Про Диму и других. Как говорить на сложные темы обложка кни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2343150" cy="2914650"/>
          </a:xfrm>
          <a:prstGeom prst="rect">
            <a:avLst/>
          </a:prstGeom>
          <a:noFill/>
        </p:spPr>
      </p:pic>
      <p:pic>
        <p:nvPicPr>
          <p:cNvPr id="31748" name="Picture 4" descr="Редьярд Киплинг - Открой книгу! Маугли обложка книг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412776"/>
            <a:ext cx="2016224" cy="2606338"/>
          </a:xfrm>
          <a:prstGeom prst="rect">
            <a:avLst/>
          </a:prstGeom>
          <a:noFill/>
        </p:spPr>
      </p:pic>
      <p:pic>
        <p:nvPicPr>
          <p:cNvPr id="31750" name="Picture 6" descr="Валентин Катаев - Цветик-семицветик обложка книг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077072"/>
            <a:ext cx="1624762" cy="2448272"/>
          </a:xfrm>
          <a:prstGeom prst="rect">
            <a:avLst/>
          </a:prstGeom>
          <a:noFill/>
        </p:spPr>
      </p:pic>
      <p:pic>
        <p:nvPicPr>
          <p:cNvPr id="31752" name="Picture 8" descr="Сельма Лагерлеф - Чудесное путешествие Нильса с дикими гусями обложка книг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077072"/>
            <a:ext cx="1621160" cy="2572033"/>
          </a:xfrm>
          <a:prstGeom prst="rect">
            <a:avLst/>
          </a:prstGeom>
          <a:noFill/>
        </p:spPr>
      </p:pic>
      <p:pic>
        <p:nvPicPr>
          <p:cNvPr id="31754" name="Picture 10" descr="Антуан Сент-Экзюпери - Маленький принц обложка книг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293096"/>
            <a:ext cx="1800200" cy="2363677"/>
          </a:xfrm>
          <a:prstGeom prst="rect">
            <a:avLst/>
          </a:prstGeom>
          <a:noFill/>
        </p:spPr>
      </p:pic>
      <p:pic>
        <p:nvPicPr>
          <p:cNvPr id="31756" name="Picture 12" descr="Ханс Андерсен - Стойкий оловянный солдатик обложка книг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3933056"/>
            <a:ext cx="1800200" cy="2640293"/>
          </a:xfrm>
          <a:prstGeom prst="rect">
            <a:avLst/>
          </a:prstGeom>
          <a:noFill/>
        </p:spPr>
      </p:pic>
      <p:pic>
        <p:nvPicPr>
          <p:cNvPr id="31758" name="Picture 14" descr="Александр Волков - Волшебник Изумрудного города обложка книг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6974" y="1142984"/>
            <a:ext cx="1996991" cy="2597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Мультфильмы, которые учат толерантности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«Аккуратная история», Россия,2014</a:t>
            </a:r>
          </a:p>
          <a:p>
            <a:r>
              <a:rPr lang="ru-RU" dirty="0" smtClean="0"/>
              <a:t>«Подарок», Германия, 2015</a:t>
            </a:r>
          </a:p>
          <a:p>
            <a:r>
              <a:rPr lang="ru-RU" dirty="0" smtClean="0"/>
              <a:t>«Про Диму», Россия, 2016</a:t>
            </a:r>
          </a:p>
          <a:p>
            <a:r>
              <a:rPr lang="ru-RU" dirty="0" smtClean="0"/>
              <a:t>«Кастрюлька Анатоля», Франция, 2014</a:t>
            </a:r>
          </a:p>
          <a:p>
            <a:r>
              <a:rPr lang="ru-RU" dirty="0" smtClean="0"/>
              <a:t>«Струны», Испания, 2014</a:t>
            </a:r>
          </a:p>
          <a:p>
            <a:r>
              <a:rPr lang="ru-RU" dirty="0" smtClean="0"/>
              <a:t>«Тамара», США, 2013</a:t>
            </a:r>
          </a:p>
          <a:p>
            <a:r>
              <a:rPr lang="ru-RU" dirty="0" smtClean="0"/>
              <a:t>Секрет </a:t>
            </a:r>
            <a:r>
              <a:rPr lang="ru-RU" dirty="0" err="1" smtClean="0"/>
              <a:t>Маэла</a:t>
            </a:r>
            <a:r>
              <a:rPr lang="ru-RU" dirty="0" smtClean="0"/>
              <a:t>, Франция, 2014</a:t>
            </a:r>
          </a:p>
          <a:p>
            <a:r>
              <a:rPr lang="ru-RU" dirty="0" smtClean="0"/>
              <a:t>«Мой братик с Луны», Франция, 2007</a:t>
            </a:r>
          </a:p>
          <a:p>
            <a:r>
              <a:rPr lang="ru-RU" dirty="0" smtClean="0"/>
              <a:t>«Вне зрения», Тайвань, 2010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55576" y="332656"/>
            <a:ext cx="7992888" cy="591574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Объём кратковременной слуховой памяти у всех категорий </a:t>
            </a:r>
            <a:r>
              <a:rPr lang="ru-RU" b="1" dirty="0" smtClean="0"/>
              <a:t>детей с нарушением зрения высокий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Нарушение коммуникации, малое применение невербальных средств общения;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Неправильное использование мимики;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Гиперкинезы, раскачивания тела для ориентации в пространстве;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Снижение активной жизненной позиции, замкнутость, несамостоятельность;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Эгоизм.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1\Downloads\D3FBD4C8-A748-465D-ADB0-AB632A402D7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14281" y="214290"/>
            <a:ext cx="4095778" cy="3071834"/>
          </a:xfrm>
          <a:prstGeom prst="rect">
            <a:avLst/>
          </a:prstGeom>
          <a:noFill/>
        </p:spPr>
      </p:pic>
      <p:pic>
        <p:nvPicPr>
          <p:cNvPr id="10242" name="Picture 2" descr="C:\Users\1\Downloads\430AC416-9382-4286-9BAF-F1DB877A0E1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643438" y="285728"/>
            <a:ext cx="4095747" cy="3071810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643314"/>
            <a:ext cx="4262414" cy="239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5"/>
            <a:ext cx="7776864" cy="583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1500174"/>
            <a:ext cx="8212460" cy="178595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96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Невербальные средства общения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40060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Мимика </a:t>
            </a:r>
            <a:r>
              <a:rPr lang="ru-RU" dirty="0" smtClean="0"/>
              <a:t>- это координированные движения мышц лица, отражающие состояние, чувства, эмоции.</a:t>
            </a:r>
          </a:p>
          <a:p>
            <a:r>
              <a:rPr lang="ru-RU" b="1" dirty="0" smtClean="0"/>
              <a:t>Пантомимика </a:t>
            </a:r>
            <a:r>
              <a:rPr lang="ru-RU" dirty="0" smtClean="0"/>
              <a:t>- выразительные движения человека его походка, осанка, позы, которые передают его психическое состояние переживания, отношения к тем или иным явлениям.</a:t>
            </a:r>
          </a:p>
          <a:p>
            <a:r>
              <a:rPr lang="ru-RU" b="1" dirty="0" smtClean="0"/>
              <a:t>Жест </a:t>
            </a:r>
            <a:r>
              <a:rPr lang="ru-RU" dirty="0" smtClean="0"/>
              <a:t>- выразительные движения рук, служащие одним из средств уточнения речевой коммуникации. 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b="1" dirty="0" smtClean="0"/>
              <a:t>коммуникативные </a:t>
            </a:r>
            <a:r>
              <a:rPr lang="ru-RU" dirty="0" smtClean="0"/>
              <a:t>– жесты приветствия, прощания, запретов, привлечения внимания, отрицательные, утвердительные, вопросительные и т.д.;</a:t>
            </a:r>
          </a:p>
          <a:p>
            <a:pPr>
              <a:buNone/>
            </a:pPr>
            <a:r>
              <a:rPr lang="ru-RU" b="1" dirty="0" smtClean="0"/>
              <a:t>- описательные </a:t>
            </a:r>
            <a:r>
              <a:rPr lang="ru-RU" dirty="0" smtClean="0"/>
              <a:t>– жесты, имеющие смысл только в контексте речевого высказывания;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b="1" dirty="0" smtClean="0"/>
              <a:t>модальные</a:t>
            </a:r>
            <a:r>
              <a:rPr lang="ru-RU" dirty="0" smtClean="0"/>
              <a:t> – жесты, выражающие оценку и отношение (жесты одобрения, доверия, недоверия, неудовлетворения, растерянности и др.).</a:t>
            </a:r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Отсутствие мимики, жестов, поз у собеседника или их неадекватное использование отрицательно влияет на результат общения.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martvalues.ru/wp-content/uploads/2019/06/colleague-co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42852"/>
            <a:ext cx="4838273" cy="3227037"/>
          </a:xfrm>
          <a:prstGeom prst="rect">
            <a:avLst/>
          </a:prstGeom>
          <a:noFill/>
        </p:spPr>
      </p:pic>
      <p:pic>
        <p:nvPicPr>
          <p:cNvPr id="1030" name="Picture 6" descr="https://www.culture.ru/storage/images/f36899754e771a8e7d10e27420de4301/a4cf944b0fc339b92333b958f42f731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718921"/>
            <a:ext cx="3643338" cy="2734239"/>
          </a:xfrm>
          <a:prstGeom prst="rect">
            <a:avLst/>
          </a:prstGeom>
          <a:noFill/>
        </p:spPr>
      </p:pic>
      <p:pic>
        <p:nvPicPr>
          <p:cNvPr id="1034" name="Picture 10" descr="http://i.imgur.com/GTttIS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786" y="3643314"/>
            <a:ext cx="4356214" cy="281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Диагностика невербальных средств общения у детей 6 лет с нарушением зрения:</a:t>
            </a:r>
            <a:endParaRPr lang="ru-RU" sz="3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75656" y="1700808"/>
          <a:ext cx="7098754" cy="4331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899592" y="1844824"/>
          <a:ext cx="799288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cs typeface="Aharoni" pitchFamily="2" charset="-79"/>
              </a:rPr>
              <a:t>Программа по развитию невербальных средств общения «Здравствуй, это я!»</a:t>
            </a:r>
            <a:endParaRPr lang="ru-RU" sz="2800" b="1" dirty="0"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		Программа направлена на развитие мимики и пантомимики детей с использованием психологических методов реабилитационной помощи детям с нарушенным зрением.</a:t>
            </a:r>
          </a:p>
          <a:p>
            <a:pPr algn="just">
              <a:buNone/>
            </a:pPr>
            <a:r>
              <a:rPr lang="ru-RU" dirty="0" smtClean="0"/>
              <a:t>		</a:t>
            </a:r>
            <a:r>
              <a:rPr lang="ru-RU" b="1" dirty="0" smtClean="0"/>
              <a:t>Цель программы: формирование неречевых средств общения у детей для успешной адаптации к новым условиям в школе.</a:t>
            </a:r>
          </a:p>
          <a:p>
            <a:pPr algn="just">
              <a:buNone/>
            </a:pPr>
            <a:r>
              <a:rPr lang="ru-RU" b="1" dirty="0" smtClean="0"/>
              <a:t>Срок реализации программы – 1 год.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Задачи, которые решает программа: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• </a:t>
            </a:r>
            <a:r>
              <a:rPr lang="ru-RU" b="1" dirty="0" smtClean="0"/>
              <a:t>развитие</a:t>
            </a:r>
            <a:r>
              <a:rPr lang="ru-RU" dirty="0" smtClean="0"/>
              <a:t>, укрепление и стимуляция мышечного аппарата, осуществляющего </a:t>
            </a:r>
            <a:r>
              <a:rPr lang="ru-RU" b="1" dirty="0" smtClean="0"/>
              <a:t>мимические</a:t>
            </a:r>
            <a:r>
              <a:rPr lang="ru-RU" dirty="0" smtClean="0"/>
              <a:t>, жестовые и </a:t>
            </a:r>
            <a:r>
              <a:rPr lang="ru-RU" b="1" dirty="0" smtClean="0"/>
              <a:t>пантомимические движения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• </a:t>
            </a:r>
            <a:r>
              <a:rPr lang="ru-RU" b="1" dirty="0" smtClean="0"/>
              <a:t>развитие</a:t>
            </a:r>
            <a:r>
              <a:rPr lang="ru-RU" dirty="0" smtClean="0"/>
              <a:t> и совершенствование общей и мелкой моторики;</a:t>
            </a:r>
          </a:p>
          <a:p>
            <a:r>
              <a:rPr lang="ru-RU" dirty="0" smtClean="0"/>
              <a:t>• обучение механизму произвольного воспроизведения изолированных элементов </a:t>
            </a:r>
            <a:r>
              <a:rPr lang="ru-RU" b="1" dirty="0" smtClean="0"/>
              <a:t>мимики</a:t>
            </a:r>
            <a:r>
              <a:rPr lang="ru-RU" dirty="0" smtClean="0"/>
              <a:t>, жестов, интонации;</a:t>
            </a:r>
          </a:p>
          <a:p>
            <a:r>
              <a:rPr lang="ru-RU" dirty="0" smtClean="0"/>
              <a:t>• обучению восприятию и воспроизведению выразительных поз и жестов, присущих человеку при выполнении различных видов деятельности;</a:t>
            </a:r>
          </a:p>
          <a:p>
            <a:r>
              <a:rPr lang="ru-RU" dirty="0" smtClean="0"/>
              <a:t>• обучение адекватному восприятию выразительных поз животных;</a:t>
            </a:r>
          </a:p>
          <a:p>
            <a:r>
              <a:rPr lang="ru-RU" dirty="0" smtClean="0"/>
              <a:t>• формирование приемов воспроизведения основных эмоций неречевыми средствами;</a:t>
            </a:r>
          </a:p>
          <a:p>
            <a:r>
              <a:rPr lang="ru-RU" dirty="0" smtClean="0"/>
              <a:t>• формирование потребности в сопереживании;</a:t>
            </a:r>
          </a:p>
          <a:p>
            <a:r>
              <a:rPr lang="ru-RU" dirty="0" smtClean="0"/>
              <a:t>• формирование интереса к общению.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755</TotalTime>
  <Words>1020</Words>
  <Application>Microsoft Office PowerPoint</Application>
  <PresentationFormat>Экран (4:3)</PresentationFormat>
  <Paragraphs>177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Солнцестояние</vt:lpstr>
      <vt:lpstr>Опыт работы педагога-психолога с детьми ОВЗ, имеющими нарушения зрения</vt:lpstr>
      <vt:lpstr>Педагогическая классификация детей по остроте зрения:  </vt:lpstr>
      <vt:lpstr>Характерные особенности детей с нарушением зрения:</vt:lpstr>
      <vt:lpstr>Слайд 4</vt:lpstr>
      <vt:lpstr>Невербальные средства общения</vt:lpstr>
      <vt:lpstr>Слайд 6</vt:lpstr>
      <vt:lpstr>Диагностика невербальных средств общения у детей 6 лет с нарушением зрения:</vt:lpstr>
      <vt:lpstr>Программа по развитию невербальных средств общения «Здравствуй, это я!»</vt:lpstr>
      <vt:lpstr>Задачи, которые решает программа:</vt:lpstr>
      <vt:lpstr>Слайд 10</vt:lpstr>
      <vt:lpstr>Психогимнастические упражнения для снятия напряжения мышц лица</vt:lpstr>
      <vt:lpstr>Упражнения на знакомство с мимикой, жестами, позами</vt:lpstr>
      <vt:lpstr>Включение неречевых средств общения в игры, а затем и в повседневную коммуникативную деятельность</vt:lpstr>
      <vt:lpstr>Слайд 14</vt:lpstr>
      <vt:lpstr>Слайд 15</vt:lpstr>
      <vt:lpstr>Перспективно-тематический план</vt:lpstr>
      <vt:lpstr>Слайд 17</vt:lpstr>
      <vt:lpstr>Слайд 18</vt:lpstr>
      <vt:lpstr>Слайд 19</vt:lpstr>
      <vt:lpstr>Слайд 20</vt:lpstr>
      <vt:lpstr>Результативность программы «Здравствуй, это я!» за 2018-2019 уч.год.</vt:lpstr>
      <vt:lpstr>Слайд 22</vt:lpstr>
      <vt:lpstr>8 принципов инклюзивного воспитания (Саламанская декларация, 1994г.)</vt:lpstr>
      <vt:lpstr>Препятствия на пути развития инклюзии (по мнению родителей детей-инвалидов)</vt:lpstr>
      <vt:lpstr>Психологическая готовность к принятию</vt:lpstr>
      <vt:lpstr>Психологическая готовность к принятию включает в себя компоненты:</vt:lpstr>
      <vt:lpstr>Перечень диагностических методик:</vt:lpstr>
      <vt:lpstr>Слайд 28</vt:lpstr>
      <vt:lpstr>Слайд 29</vt:lpstr>
      <vt:lpstr>Слайд 30</vt:lpstr>
      <vt:lpstr>Слайд 31</vt:lpstr>
      <vt:lpstr>Слайд 32</vt:lpstr>
      <vt:lpstr>Модель социального познания Роберта Селмана (Selman, 1977,1980)</vt:lpstr>
      <vt:lpstr>Слайд 34</vt:lpstr>
      <vt:lpstr>Занятия с детьми включали в себя:</vt:lpstr>
      <vt:lpstr>Слайд 36</vt:lpstr>
      <vt:lpstr>Книги, которые учат толерантности</vt:lpstr>
      <vt:lpstr>Мультфильмы, которые учат толерантности</vt:lpstr>
      <vt:lpstr>Слайд 39</vt:lpstr>
      <vt:lpstr>Слайд 40</vt:lpstr>
      <vt:lpstr>Слайд 41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педагога-психолога с ребенком ОВЗ, имеющим нарушения зрения</dc:title>
  <dc:creator>Оля</dc:creator>
  <cp:lastModifiedBy>1</cp:lastModifiedBy>
  <cp:revision>88</cp:revision>
  <dcterms:created xsi:type="dcterms:W3CDTF">2020-01-13T09:54:41Z</dcterms:created>
  <dcterms:modified xsi:type="dcterms:W3CDTF">2020-01-27T16:44:01Z</dcterms:modified>
</cp:coreProperties>
</file>