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9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36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734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71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92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9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76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081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57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18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7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12C0F-9C6B-4802-A8DC-FABA96BD4DB9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758E-6428-4C86-8A48-B1328185B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23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testpad.com/ru/test/1428-diagnostika-professionalnogo-vygoraniya-k-maslach-s-dzhekson-v-adaptacii-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НЕДЕЛЯ ЗДОРОВЬЯ ПЕДАГОГА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</a:br>
            <a: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Профилактика 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профессионального выгорания 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педагогов</a:t>
            </a:r>
            <a:br>
              <a:rPr lang="ru-RU" sz="3600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«Гореть - не выгорая!»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077072"/>
            <a:ext cx="4320480" cy="1126976"/>
          </a:xfrm>
        </p:spPr>
        <p:txBody>
          <a:bodyPr>
            <a:normAutofit fontScale="92500" lnSpcReduction="20000"/>
          </a:bodyPr>
          <a:lstStyle/>
          <a:p>
            <a:pPr lvl="2" algn="l">
              <a:spcBef>
                <a:spcPts val="0"/>
              </a:spcBef>
            </a:pPr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Колчина Ольга Владимировна,</a:t>
            </a: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b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60648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МДОУ «Детский сад №75» г.Ярославль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8374" y="31928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Users\5324\Pictures\i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825"/>
            <a:ext cx="2932112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50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/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7200" b="1" i="1" dirty="0" smtClean="0">
                <a:effectLst/>
                <a:latin typeface="Arial"/>
                <a:ea typeface="Calibri"/>
                <a:cs typeface="Times New Roman"/>
              </a:rPr>
              <a:t>Психофизиологические симптомы</a:t>
            </a:r>
            <a:endParaRPr lang="ru-RU" sz="72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1. </a:t>
            </a:r>
            <a:r>
              <a:rPr lang="ru-RU" sz="7200" dirty="0" err="1" smtClean="0">
                <a:effectLst/>
                <a:latin typeface="Arial"/>
                <a:ea typeface="Calibri"/>
                <a:cs typeface="Times New Roman"/>
              </a:rPr>
              <a:t>Непроходящее</a:t>
            </a: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 чувство усталости утром, вечером.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2. Ощущение эмоционального и физического истощения.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3.Снижение восприятия и реактивности изменение внешней среды: притупление любопытства, страха.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4. Общая слабость, снижение активности.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5. Частые головные боли.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6. Снижение или увеличение веса.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7. Полная или частичная бессонница. Быстрое засыпание и отсутствие сна ранним утром, или наоборот: трудно заснуть ранее 2-3 часов ночи, и трудно проснуться утром.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8. Постоянная заторможенность, сонливое состояние,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и желание спать в течении всего дня.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9. Одышка, нарушение дыхания при физических нагрузках.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10.Заметное снижение внутренней и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внешней сенсорной чувствительности: ухудшение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зрения, слуха, обоняния, осязания. Потеря внутренних,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телесных ощущений.</a:t>
            </a:r>
            <a:endParaRPr lang="ru-RU" sz="72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5324\Videos\sad-lonely-girl-clipart-tired-sad-woman-office-desk-papers-under-clock-362912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7786" y="4653136"/>
            <a:ext cx="1845349" cy="195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086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Arial"/>
                <a:ea typeface="Calibri"/>
                <a:cs typeface="Times New Roman"/>
              </a:rPr>
              <a:t>Социально - психологические симптомы выгорания</a:t>
            </a:r>
            <a:endParaRPr lang="ru-RU" sz="28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1. Безразличие, скука, пассивность и депрессия. 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2. Повышенная раздражительность на незначительные, мелкие события.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3. Частые нервные срывы (вспышки гнева или уход в себя - отказ от общения).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4. Постоянное переживание негативных эмоций: вины, обиды, стыда, подозрительности, скованности, для которых во внешней ситуации причин нет.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5. Чувство неосознанного беспокойства и повышенной тревоги.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6. Чувство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гиперответственности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и постоянное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чувство страха, что «не получится».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7. Общая негативная установка на жизнь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и профессиональные перспективы.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:\Users\5324\Videos\disappointment-clipart-8711241-Disappointed-businessman-Stock-Vector-angry-cartoon-fun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88169"/>
            <a:ext cx="233743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298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Arial"/>
                <a:ea typeface="Calibri"/>
                <a:cs typeface="Times New Roman"/>
              </a:rPr>
              <a:t>Поведенческие симптомы</a:t>
            </a:r>
            <a:endParaRPr lang="ru-RU" sz="28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1. Ощущение, что работа всё тяжелее, а выполнять её всё труднее.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2. Сотрудник заметно меняет свой режим: рано приходит и поздно уходит или наоборот.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3. Руководитель отказывается от принятия решений, формулируя разные причины себе и другим.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4. Чувство бесполезности, неверие в улучшение, снижение энтузиазма по отношению к работе, безразличие к результатам.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5. Невыполнение важных приоритетных задач и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застревание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на мелких деталях. Трата большого количества времени на элементарные действия.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6.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Дистанцированность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от сотрудников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и клиентов, рост неадекватной критичности.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5324\Videos\zagruzhenno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8439" y="4653136"/>
            <a:ext cx="2699792" cy="209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21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Стадии профессионального выгорания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6635" y="1772816"/>
            <a:ext cx="8229600" cy="348498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Предупреждающая стадия.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отстраненности.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отчуждения.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истощения.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Завершающая стадия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(разочарование и отчаяние).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C:\Users\5324\Videos\Педагог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5212" y="3068960"/>
            <a:ext cx="17145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82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Факторы, влияющие на развитие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СПВ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 smtClean="0">
                <a:latin typeface="Arial"/>
              </a:rPr>
              <a:t>1. </a:t>
            </a:r>
            <a:r>
              <a:rPr lang="ru-RU" altLang="ru-RU" sz="2800" b="1" i="1" kern="0" dirty="0" smtClean="0">
                <a:latin typeface="Arial"/>
              </a:rPr>
              <a:t>Объективные </a:t>
            </a:r>
            <a:r>
              <a:rPr lang="ru-RU" altLang="ru-RU" sz="2800" b="1" i="1" kern="0" dirty="0">
                <a:latin typeface="Arial"/>
              </a:rPr>
              <a:t>факторы: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социальный;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материально-бытовой;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 smtClean="0">
                <a:latin typeface="Arial"/>
              </a:rPr>
              <a:t>ответственности;</a:t>
            </a:r>
            <a:endParaRPr lang="ru-RU" altLang="ru-RU" sz="2800" kern="0" dirty="0">
              <a:latin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 smtClean="0">
                <a:latin typeface="Arial"/>
              </a:rPr>
              <a:t>взаимодействия.</a:t>
            </a:r>
            <a:endParaRPr lang="ru-RU" altLang="ru-RU" sz="2800" kern="0" dirty="0">
              <a:latin typeface="Arial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>
                <a:latin typeface="Arial"/>
              </a:rPr>
              <a:t>2</a:t>
            </a:r>
            <a:r>
              <a:rPr lang="ru-RU" altLang="ru-RU" sz="2800" b="1" i="1" kern="0" dirty="0">
                <a:latin typeface="Arial"/>
              </a:rPr>
              <a:t>. Субъективные факторы: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особенности личности;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особенности мировоззрения;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умение противостоять стрессам;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продолжительность работы </a:t>
            </a:r>
            <a:endParaRPr lang="ru-RU" altLang="ru-RU" sz="2800" kern="0" dirty="0" smtClean="0">
              <a:latin typeface="Arial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 smtClean="0">
                <a:latin typeface="Arial"/>
              </a:rPr>
              <a:t>    в должности.</a:t>
            </a:r>
            <a:endParaRPr lang="ru-RU" dirty="0"/>
          </a:p>
        </p:txBody>
      </p:sp>
      <p:pic>
        <p:nvPicPr>
          <p:cNvPr id="4" name="Picture 4" descr="DEMAND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7438" y="4200366"/>
            <a:ext cx="2976562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133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Стратегии помощи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1.Изменение режима труда и отдыха.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2.Развитие превентивных умений противостояния выгоранию.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3.Использование социальных ресурсов.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4.Выбор менее напряженного образа жизни.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5.Забота о здоровье.</a:t>
            </a:r>
          </a:p>
          <a:p>
            <a:pPr marL="0" indent="0">
              <a:buNone/>
            </a:pPr>
            <a:r>
              <a:rPr lang="ru-RU" dirty="0" smtClean="0">
                <a:latin typeface="Arial"/>
              </a:rPr>
              <a:t>6.Самоанализ.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Users\5324\Videos\image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94" t="1711" r="290" b="5865"/>
          <a:stretch/>
        </p:blipFill>
        <p:spPr bwMode="auto">
          <a:xfrm>
            <a:off x="6588000" y="4602421"/>
            <a:ext cx="2556000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545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Пройдите тест </a:t>
            </a:r>
            <a:r>
              <a:rPr lang="ru-RU" dirty="0" err="1" smtClean="0"/>
              <a:t>он-лайн</a:t>
            </a:r>
            <a:r>
              <a:rPr lang="ru-RU" dirty="0" smtClean="0"/>
              <a:t> по </a:t>
            </a:r>
            <a:r>
              <a:rPr lang="ru-RU" dirty="0" err="1" smtClean="0"/>
              <a:t>сслыке</a:t>
            </a:r>
            <a:r>
              <a:rPr lang="ru-RU" dirty="0" smtClean="0"/>
              <a:t>, узнайте свой результат прямо сейчас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hlinkClick r:id="rId2"/>
            </a:endParaRPr>
          </a:p>
          <a:p>
            <a:pPr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onlinetestpad.com/ru/test/1428</a:t>
            </a:r>
            <a:r>
              <a:rPr lang="ru-RU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diagnostika</a:t>
            </a:r>
            <a:r>
              <a:rPr lang="en-US" dirty="0" smtClean="0">
                <a:hlinkClick r:id="rId2"/>
              </a:rPr>
              <a:t>-</a:t>
            </a:r>
            <a:r>
              <a:rPr lang="en-US" dirty="0" err="1" smtClean="0">
                <a:hlinkClick r:id="rId2"/>
              </a:rPr>
              <a:t>professionalnogo</a:t>
            </a:r>
            <a:r>
              <a:rPr lang="en-US" dirty="0" smtClean="0">
                <a:hlinkClick r:id="rId2"/>
              </a:rPr>
              <a:t>-</a:t>
            </a:r>
            <a:r>
              <a:rPr lang="en-US" dirty="0" err="1" smtClean="0">
                <a:hlinkClick r:id="rId2"/>
              </a:rPr>
              <a:t>vygoraniya</a:t>
            </a:r>
            <a:r>
              <a:rPr lang="en-US" dirty="0" smtClean="0">
                <a:hlinkClick r:id="rId2"/>
              </a:rPr>
              <a:t>-k-</a:t>
            </a:r>
            <a:r>
              <a:rPr lang="en-US" dirty="0" err="1" smtClean="0">
                <a:hlinkClick r:id="rId2"/>
              </a:rPr>
              <a:t>maslach</a:t>
            </a:r>
            <a:r>
              <a:rPr lang="en-US" dirty="0" smtClean="0">
                <a:hlinkClick r:id="rId2"/>
              </a:rPr>
              <a:t>-s-</a:t>
            </a:r>
            <a:r>
              <a:rPr lang="en-US" dirty="0" err="1" smtClean="0">
                <a:hlinkClick r:id="rId2"/>
              </a:rPr>
              <a:t>dzhekson</a:t>
            </a:r>
            <a:r>
              <a:rPr lang="en-US" dirty="0" smtClean="0">
                <a:hlinkClick r:id="rId2"/>
              </a:rPr>
              <a:t>-v-</a:t>
            </a:r>
            <a:r>
              <a:rPr lang="en-US" dirty="0" err="1" smtClean="0">
                <a:hlinkClick r:id="rId2"/>
              </a:rPr>
              <a:t>adaptacii</a:t>
            </a:r>
            <a:r>
              <a:rPr lang="en-US" dirty="0" smtClean="0">
                <a:hlinkClick r:id="rId2"/>
              </a:rPr>
              <a:t>-n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5324\Pictures\i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0834" y="2564904"/>
            <a:ext cx="5891254" cy="327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138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471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НЕДЕЛЯ ЗДОРОВЬЯ ПЕДАГОГА Профилактика профессионального выгорания педагогов «Гореть - не выгорая!»</vt:lpstr>
      <vt:lpstr>Проявления синдрома профессионального выгорания</vt:lpstr>
      <vt:lpstr>Проявления синдрома профессионального выгорания</vt:lpstr>
      <vt:lpstr>Проявления синдрома профессионального выгорания</vt:lpstr>
      <vt:lpstr>Стадии профессионального выгорания</vt:lpstr>
      <vt:lpstr>Факторы, влияющие на развитие  СПВ</vt:lpstr>
      <vt:lpstr>Стратегии помощи</vt:lpstr>
      <vt:lpstr>Пройдите тест он-лайн по сслыке, узнайте свой результат прямо сейчас</vt:lpstr>
      <vt:lpstr>Слайд 9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Профессиональное выгорание педагогов</dc:title>
  <dc:creator>Ольга Геннадьевна</dc:creator>
  <cp:lastModifiedBy>Оля</cp:lastModifiedBy>
  <cp:revision>28</cp:revision>
  <dcterms:created xsi:type="dcterms:W3CDTF">2018-04-11T04:02:40Z</dcterms:created>
  <dcterms:modified xsi:type="dcterms:W3CDTF">2022-02-09T08:28:28Z</dcterms:modified>
</cp:coreProperties>
</file>