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9" r:id="rId2"/>
    <p:sldId id="284" r:id="rId3"/>
    <p:sldId id="283" r:id="rId4"/>
    <p:sldId id="264" r:id="rId5"/>
    <p:sldId id="265" r:id="rId6"/>
    <p:sldId id="270" r:id="rId7"/>
    <p:sldId id="268" r:id="rId8"/>
    <p:sldId id="282" r:id="rId9"/>
    <p:sldId id="261" r:id="rId10"/>
    <p:sldId id="262" r:id="rId11"/>
    <p:sldId id="263" r:id="rId12"/>
    <p:sldId id="257" r:id="rId13"/>
    <p:sldId id="258" r:id="rId14"/>
    <p:sldId id="260" r:id="rId15"/>
    <p:sldId id="28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E6F49-DAB0-4BDE-97D8-F61C5262B29A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FF95A-371F-4A8C-B012-CBBFBB92E0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FF95A-371F-4A8C-B012-CBBFBB92E05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371600" y="4071942"/>
            <a:ext cx="7558118" cy="2214578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Докладчики: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Колчина О.В, </a:t>
            </a:r>
            <a:r>
              <a:rPr lang="ru-RU" sz="1300" dirty="0" smtClean="0">
                <a:solidFill>
                  <a:schemeClr val="tx1"/>
                </a:solidFill>
              </a:rPr>
              <a:t>Педагог-психолог </a:t>
            </a:r>
          </a:p>
          <a:p>
            <a:pPr algn="r"/>
            <a:r>
              <a:rPr lang="ru-RU" sz="1300" dirty="0" err="1" smtClean="0">
                <a:solidFill>
                  <a:schemeClr val="tx1"/>
                </a:solidFill>
              </a:rPr>
              <a:t>Мдоу</a:t>
            </a:r>
            <a:r>
              <a:rPr lang="ru-RU" sz="1300" dirty="0" smtClean="0">
                <a:solidFill>
                  <a:schemeClr val="tx1"/>
                </a:solidFill>
              </a:rPr>
              <a:t> «детский сад № 75»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Воронова </a:t>
            </a:r>
            <a:r>
              <a:rPr lang="ru-RU" dirty="0" err="1" smtClean="0">
                <a:solidFill>
                  <a:schemeClr val="tx1"/>
                </a:solidFill>
              </a:rPr>
              <a:t>Н.Н</a:t>
            </a:r>
            <a:r>
              <a:rPr lang="ru-RU" sz="1300" dirty="0" err="1" smtClean="0">
                <a:solidFill>
                  <a:schemeClr val="tx1"/>
                </a:solidFill>
              </a:rPr>
              <a:t>.,педагог</a:t>
            </a:r>
            <a:r>
              <a:rPr lang="ru-RU" sz="1300" dirty="0" smtClean="0">
                <a:solidFill>
                  <a:schemeClr val="tx1"/>
                </a:solidFill>
              </a:rPr>
              <a:t>- психолог</a:t>
            </a:r>
          </a:p>
          <a:p>
            <a:pPr algn="r"/>
            <a:r>
              <a:rPr lang="ru-RU" sz="1300" dirty="0" smtClean="0">
                <a:solidFill>
                  <a:schemeClr val="tx1"/>
                </a:solidFill>
              </a:rPr>
              <a:t>МДОУ»детский сад № 142»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Гуртовая е.Ю., </a:t>
            </a:r>
            <a:r>
              <a:rPr lang="ru-RU" sz="1300" dirty="0" smtClean="0">
                <a:solidFill>
                  <a:schemeClr val="tx1"/>
                </a:solidFill>
              </a:rPr>
              <a:t>педагог-психолог</a:t>
            </a:r>
          </a:p>
          <a:p>
            <a:pPr algn="r"/>
            <a:r>
              <a:rPr lang="ru-RU" sz="1300" dirty="0" err="1" smtClean="0">
                <a:solidFill>
                  <a:schemeClr val="tx1"/>
                </a:solidFill>
              </a:rPr>
              <a:t>Мдоу</a:t>
            </a:r>
            <a:r>
              <a:rPr lang="ru-RU" sz="1300" dirty="0" smtClean="0">
                <a:solidFill>
                  <a:schemeClr val="tx1"/>
                </a:solidFill>
              </a:rPr>
              <a:t> «детский сад № </a:t>
            </a:r>
            <a:r>
              <a:rPr lang="ru-RU" sz="1300" dirty="0" smtClean="0">
                <a:solidFill>
                  <a:schemeClr val="tx1"/>
                </a:solidFill>
              </a:rPr>
              <a:t>139</a:t>
            </a:r>
          </a:p>
          <a:p>
            <a:pPr algn="r"/>
            <a:r>
              <a:rPr lang="ru-RU" sz="1300" dirty="0" smtClean="0">
                <a:solidFill>
                  <a:schemeClr val="tx1"/>
                </a:solidFill>
              </a:rPr>
              <a:t>16 Октября 2019 г.</a:t>
            </a:r>
          </a:p>
          <a:p>
            <a:pPr algn="r"/>
            <a:endParaRPr lang="ru-RU" sz="1300" dirty="0" smtClean="0">
              <a:solidFill>
                <a:schemeClr val="tx1"/>
              </a:solidFill>
            </a:endParaRPr>
          </a:p>
          <a:p>
            <a:pPr algn="r"/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643998" cy="2262182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Сохранение и укрепление психологической безопасности в ДОУ путем создания комфортной и безопасной среды</a:t>
            </a:r>
            <a:endParaRPr lang="ru-RU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chemeClr val="tx1"/>
                </a:solidFill>
              </a:rPr>
              <a:t>Диагностика угроз психологической безопасности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285860"/>
            <a:ext cx="8715436" cy="5072098"/>
          </a:xfrm>
        </p:spPr>
        <p:txBody>
          <a:bodyPr>
            <a:noAutofit/>
          </a:bodyPr>
          <a:lstStyle/>
          <a:p>
            <a:pPr lvl="0"/>
            <a:r>
              <a:rPr lang="ru-RU" sz="2100" dirty="0" smtClean="0"/>
              <a:t>Привычки негативного поведения (</a:t>
            </a:r>
            <a:r>
              <a:rPr lang="ru-RU" sz="2100" dirty="0" err="1" smtClean="0"/>
              <a:t>м-ка</a:t>
            </a:r>
            <a:r>
              <a:rPr lang="ru-RU" sz="2100" dirty="0" smtClean="0"/>
              <a:t> «Домики» О.А. Ореховой);</a:t>
            </a:r>
          </a:p>
          <a:p>
            <a:pPr lvl="0"/>
            <a:r>
              <a:rPr lang="ru-RU" sz="2100" dirty="0" smtClean="0"/>
              <a:t>Осознание ребенком на фоне других детей своей </a:t>
            </a:r>
            <a:r>
              <a:rPr lang="ru-RU" sz="2100" dirty="0" err="1" smtClean="0"/>
              <a:t>неуспешности</a:t>
            </a:r>
            <a:r>
              <a:rPr lang="ru-RU" sz="2100" dirty="0" smtClean="0"/>
              <a:t>; (изучение самооценки методика В.Г. Щур «Лесенка»);</a:t>
            </a:r>
          </a:p>
          <a:p>
            <a:pPr lvl="0"/>
            <a:r>
              <a:rPr lang="ru-RU" sz="2100" dirty="0" smtClean="0"/>
              <a:t>Отсутствие автономности - прямая зависимость во всем от взрослого (</a:t>
            </a:r>
            <a:r>
              <a:rPr lang="ru-RU" sz="2100" dirty="0" err="1" smtClean="0"/>
              <a:t>тест-опросник</a:t>
            </a:r>
            <a:r>
              <a:rPr lang="ru-RU" sz="2100" dirty="0" smtClean="0"/>
              <a:t>  </a:t>
            </a:r>
            <a:r>
              <a:rPr lang="ru-RU" sz="2100" dirty="0" err="1" smtClean="0"/>
              <a:t>А.Я.Варга-В.В.Столина</a:t>
            </a:r>
            <a:r>
              <a:rPr lang="ru-RU" sz="2100" dirty="0" smtClean="0"/>
              <a:t>),проективные методики: «Рисунок семьи», «Дом-дерево-человек»);</a:t>
            </a:r>
          </a:p>
          <a:p>
            <a:pPr lvl="0"/>
            <a:r>
              <a:rPr lang="ru-RU" sz="2100" dirty="0" smtClean="0"/>
              <a:t>Индивидуально-личностные особенности ребенка (боязливость или привычка быть в центре внимания);( «Тест тревожности» Р.Темпл, </a:t>
            </a:r>
            <a:r>
              <a:rPr lang="ru-RU" sz="2100" dirty="0" err="1" smtClean="0"/>
              <a:t>В.Амен</a:t>
            </a:r>
            <a:r>
              <a:rPr lang="ru-RU" sz="2100" dirty="0" smtClean="0"/>
              <a:t>, М. </a:t>
            </a:r>
            <a:r>
              <a:rPr lang="ru-RU" sz="2100" dirty="0" err="1" smtClean="0"/>
              <a:t>Дорки</a:t>
            </a:r>
            <a:r>
              <a:rPr lang="ru-RU" sz="2100" dirty="0" smtClean="0"/>
              <a:t>);</a:t>
            </a:r>
          </a:p>
          <a:p>
            <a:r>
              <a:rPr lang="ru-RU" sz="2100" dirty="0" smtClean="0"/>
              <a:t>Профессиональное выгорание педагогов (методика «Диагностика профессионального выгорания»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К. 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Маслач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С.Джексон; </a:t>
            </a:r>
            <a:r>
              <a:rPr lang="ru-RU" sz="2100" dirty="0" smtClean="0">
                <a:cs typeface="Times New Roman" pitchFamily="18" charset="0"/>
              </a:rPr>
              <a:t>«Диагностика эмоционального выгорания» В.В. Бойко; «</a:t>
            </a:r>
            <a:r>
              <a:rPr lang="ru-RU" sz="2100" dirty="0" err="1" smtClean="0">
                <a:cs typeface="Times New Roman" pitchFamily="18" charset="0"/>
              </a:rPr>
              <a:t>Опросник</a:t>
            </a:r>
            <a:r>
              <a:rPr lang="ru-RU" sz="2100" dirty="0" smtClean="0">
                <a:cs typeface="Times New Roman" pitchFamily="18" charset="0"/>
              </a:rPr>
              <a:t> профессионального выгорания» Н.Е. Водопьяновой</a:t>
            </a:r>
            <a:r>
              <a:rPr lang="ru-RU" sz="2100" dirty="0" smtClean="0"/>
              <a:t>);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chemeClr val="tx1"/>
                </a:solidFill>
              </a:rPr>
              <a:t>Диагностика угроз психологической безопасности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«Выбери свое место на дереве» Джон </a:t>
            </a:r>
            <a:r>
              <a:rPr lang="ru-RU" dirty="0" err="1" smtClean="0"/>
              <a:t>Ломпен</a:t>
            </a:r>
            <a:r>
              <a:rPr lang="ru-RU" dirty="0" smtClean="0"/>
              <a:t> (выявление уровня самооценки, причины проблем в общении ,понять насколько адекватно воспринимает себя в обществе);</a:t>
            </a:r>
          </a:p>
          <a:p>
            <a:r>
              <a:rPr lang="ru-RU" dirty="0" smtClean="0"/>
              <a:t>«Психологическая диагностика безопасности образовательной среды школы" (авт. И. А. Баева);</a:t>
            </a:r>
          </a:p>
          <a:p>
            <a:r>
              <a:rPr lang="ru-RU" dirty="0" smtClean="0"/>
              <a:t>Тест "Стиль управления коллективом". Методика «Оценка восприятия риска» (вариант для руководителя образовательной организации);</a:t>
            </a:r>
          </a:p>
          <a:p>
            <a:r>
              <a:rPr lang="ru-RU" dirty="0" smtClean="0"/>
              <a:t>Анализ ситуаций. Методы психолого-педагогической экспертизы образовательной среды (авт. В. А. </a:t>
            </a:r>
            <a:r>
              <a:rPr lang="ru-RU" dirty="0" err="1" smtClean="0"/>
              <a:t>Ясвин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sz="quarter" idx="1"/>
          </p:nvPr>
        </p:nvSpPr>
        <p:spPr>
          <a:xfrm>
            <a:off x="214282" y="214290"/>
            <a:ext cx="8786874" cy="6429420"/>
          </a:xfrm>
        </p:spPr>
        <p:txBody>
          <a:bodyPr>
            <a:normAutofit fontScale="92500"/>
          </a:bodyPr>
          <a:lstStyle/>
          <a:p>
            <a:pPr lvl="0" algn="ctr">
              <a:buNone/>
            </a:pPr>
            <a:r>
              <a:rPr lang="ru-RU" sz="2400" b="1" dirty="0" smtClean="0"/>
              <a:t>Практическая организация комфортной и безопасной среды в ДОУ со всеми участниками образовательных отношений</a:t>
            </a:r>
          </a:p>
          <a:p>
            <a:pPr lvl="0" algn="ctr">
              <a:buNone/>
            </a:pPr>
            <a:r>
              <a:rPr lang="ru-RU" b="1" i="1" dirty="0" smtClean="0"/>
              <a:t>Введение в жизнедеятельность групп традиций</a:t>
            </a:r>
          </a:p>
          <a:p>
            <a:pPr lvl="0" algn="ctr">
              <a:buNone/>
            </a:pPr>
            <a:endParaRPr lang="ru-RU" sz="1300" i="1" dirty="0" smtClean="0"/>
          </a:p>
          <a:p>
            <a:r>
              <a:rPr lang="ru-RU" dirty="0" smtClean="0"/>
              <a:t>«</a:t>
            </a:r>
            <a:r>
              <a:rPr lang="ru-RU" sz="2200" dirty="0" smtClean="0"/>
              <a:t>Утро радостных встреч», «День именинника», «Круг вечерних посиделок» (цель – способствовать сплочению детского коллектива, уделяя внимание каждому ребенку).</a:t>
            </a:r>
          </a:p>
          <a:p>
            <a:r>
              <a:rPr lang="ru-RU" sz="2200" dirty="0" smtClean="0"/>
              <a:t>«Доска желаний» (цель – дать детям возможность выразить свои желания, помочь их осуществлению).</a:t>
            </a:r>
          </a:p>
          <a:p>
            <a:r>
              <a:rPr lang="ru-RU" sz="2200" dirty="0" smtClean="0"/>
              <a:t>«Доска настроения» (цель – дать детям возможность осознать свои эмоции, понимать настроение другого)</a:t>
            </a:r>
          </a:p>
          <a:p>
            <a:r>
              <a:rPr lang="ru-RU" sz="2200" dirty="0" smtClean="0"/>
              <a:t>«Круг хороших воспоминаний»</a:t>
            </a:r>
          </a:p>
          <a:p>
            <a:r>
              <a:rPr lang="ru-RU" sz="2200" b="1" dirty="0" smtClean="0"/>
              <a:t>традиция «Вопросительного места»:</a:t>
            </a:r>
            <a:r>
              <a:rPr lang="ru-RU" sz="2200" dirty="0" smtClean="0"/>
              <a:t> стул, на котором наклеен знак вопроса, ребенок садится на этот стул, показывая, что возник вопрос, задача воспитателя обязательно уделить внимание ребенку, находящемуся на «вопросительном месте»</a:t>
            </a:r>
            <a:endParaRPr lang="ru-RU" sz="2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621870" cy="1571612"/>
          </a:xfrm>
        </p:spPr>
        <p:txBody>
          <a:bodyPr>
            <a:noAutofit/>
          </a:bodyPr>
          <a:lstStyle/>
          <a:p>
            <a:pPr lvl="0"/>
            <a:r>
              <a:rPr lang="ru-RU" sz="2800" b="1" i="1" dirty="0" smtClean="0">
                <a:solidFill>
                  <a:schemeClr val="tx1"/>
                </a:solidFill>
              </a:rPr>
              <a:t>Использование в режиме дня </a:t>
            </a:r>
            <a:r>
              <a:rPr lang="ru-RU" sz="2800" b="1" i="1" dirty="0" err="1" smtClean="0">
                <a:solidFill>
                  <a:schemeClr val="tx1"/>
                </a:solidFill>
              </a:rPr>
              <a:t>психокоррекционных</a:t>
            </a:r>
            <a:r>
              <a:rPr lang="ru-RU" sz="2800" b="1" i="1" dirty="0" smtClean="0">
                <a:solidFill>
                  <a:schemeClr val="tx1"/>
                </a:solidFill>
              </a:rPr>
              <a:t> игр и упражнений</a:t>
            </a:r>
            <a:br>
              <a:rPr lang="ru-RU" sz="2800" b="1" i="1" dirty="0" smtClean="0">
                <a:solidFill>
                  <a:schemeClr val="tx1"/>
                </a:solidFill>
              </a:rPr>
            </a:br>
            <a:endParaRPr lang="ru-RU" sz="2800" b="1" i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02348"/>
          </a:xfrm>
        </p:spPr>
        <p:txBody>
          <a:bodyPr>
            <a:normAutofit/>
          </a:bodyPr>
          <a:lstStyle/>
          <a:p>
            <a:pPr algn="just"/>
            <a:r>
              <a:rPr lang="ru-RU" sz="2500" b="1" dirty="0" smtClean="0"/>
              <a:t>«Солнечный зайчик» </a:t>
            </a:r>
            <a:r>
              <a:rPr lang="ru-RU" sz="2500" dirty="0" smtClean="0"/>
              <a:t>(цель – снять напряжение мышц лица, шеи, тела).</a:t>
            </a:r>
          </a:p>
          <a:p>
            <a:pPr algn="just"/>
            <a:r>
              <a:rPr lang="ru-RU" sz="2500" b="1" dirty="0" smtClean="0"/>
              <a:t>«Волшебный стул» </a:t>
            </a:r>
            <a:r>
              <a:rPr lang="ru-RU" sz="2500" dirty="0" smtClean="0"/>
              <a:t>(цель – положительные эмоции для снижения или устранения интенсивности переживаемой печали, грусти).</a:t>
            </a:r>
          </a:p>
          <a:p>
            <a:pPr algn="just"/>
            <a:r>
              <a:rPr lang="ru-RU" sz="2500" b="1" dirty="0" smtClean="0"/>
              <a:t>«Доброе животное» </a:t>
            </a:r>
            <a:r>
              <a:rPr lang="ru-RU" sz="2500" dirty="0" smtClean="0"/>
              <a:t>(цель – снять </a:t>
            </a:r>
            <a:r>
              <a:rPr lang="ru-RU" sz="2500" dirty="0" err="1" smtClean="0"/>
              <a:t>психомышечное</a:t>
            </a:r>
            <a:r>
              <a:rPr lang="ru-RU" sz="2500" dirty="0" smtClean="0"/>
              <a:t> напряжение, учить детей пониманию чувств других людей, умению сопереживать, сплачивать детский коллектив).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214282" y="357188"/>
            <a:ext cx="8715436" cy="5768975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/>
              <a:t>Консультирование родителей (индивидуальное, групповое);</a:t>
            </a:r>
          </a:p>
          <a:p>
            <a:r>
              <a:rPr lang="ru-RU" sz="2400" dirty="0" smtClean="0"/>
              <a:t>Позитивное взаимодействие с родителями - сообщать семьям о достижения;</a:t>
            </a:r>
          </a:p>
          <a:p>
            <a:r>
              <a:rPr lang="ru-RU" sz="2400" dirty="0" smtClean="0"/>
              <a:t>«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О пользе совместных праздников и развлечений» (цель – показать важность и пользу совместных праздников  и развлечений для укрепления взаимоотношений «родители – дети);</a:t>
            </a:r>
          </a:p>
          <a:p>
            <a:r>
              <a:rPr lang="ru-RU" sz="2400" dirty="0" smtClean="0"/>
              <a:t>Организация предметно-пространственной среды группы;</a:t>
            </a:r>
          </a:p>
          <a:p>
            <a:r>
              <a:rPr lang="ru-RU" sz="2400" dirty="0" smtClean="0"/>
              <a:t>Создание </a:t>
            </a:r>
            <a:r>
              <a:rPr lang="ru-RU" sz="2400" b="1" dirty="0" smtClean="0"/>
              <a:t>«Уголка уединения» </a:t>
            </a:r>
            <a:r>
              <a:rPr lang="ru-RU" sz="2400" dirty="0" smtClean="0"/>
              <a:t>(цель – дать ребенку возможность побыть наедине со своими мыслями и чувствами).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2772" name="Picture 4" descr="https://slide-share.ru/image/450504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4714884"/>
            <a:ext cx="1976927" cy="2000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1752" y="1857364"/>
            <a:ext cx="8534400" cy="107157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СПАСИБО ЗА ВНИМАНИЕ!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30722" name="Picture 2" descr="https://yt3.ggpht.com/a/AGF-l794OcQWQu1rpt_vkb67vYGDjT-LEsvUXkP6yw=s900-c-k-c0xffffffff-no-rj-m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3143248"/>
            <a:ext cx="3000336" cy="3000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tx1"/>
                </a:solidFill>
              </a:rPr>
              <a:t>Психологическая безопасность может пониматься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928802"/>
            <a:ext cx="8503920" cy="417024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Как процесс </a:t>
            </a:r>
            <a:r>
              <a:rPr lang="ru-RU" dirty="0" smtClean="0"/>
              <a:t>(создается фактически заново, когда встречаются участники процесса)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Как состояние </a:t>
            </a:r>
            <a:r>
              <a:rPr lang="ru-RU" dirty="0" smtClean="0"/>
              <a:t>(обеспечивающее базовую защищенность личности)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Как свойство личности </a:t>
            </a:r>
            <a:r>
              <a:rPr lang="ru-RU" dirty="0" smtClean="0"/>
              <a:t>(характеризующее ее внутренний ресурс сопротивляемости деструктивным воздействиям)</a:t>
            </a:r>
          </a:p>
          <a:p>
            <a:pPr algn="just">
              <a:buNone/>
            </a:pPr>
            <a:r>
              <a:rPr lang="ru-RU" dirty="0" smtClean="0"/>
              <a:t>		Т.е. как положительное  самоощущение человека, его эмоциональное, интеллектуальное, личностное и социальное благополучие в конкретных  социально-психологических условиях, а также отсутствие ситуаций нанесения психологического ущерба личности.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8534400" cy="758825"/>
          </a:xfrm>
        </p:spPr>
        <p:txBody>
          <a:bodyPr/>
          <a:lstStyle/>
          <a:p>
            <a:r>
              <a:rPr lang="ru-RU" i="1" dirty="0" smtClean="0">
                <a:solidFill>
                  <a:schemeClr val="tx1"/>
                </a:solidFill>
              </a:rPr>
              <a:t>Пирамида потребностей по А. </a:t>
            </a:r>
            <a:r>
              <a:rPr lang="ru-RU" i="1" dirty="0" err="1" smtClean="0">
                <a:solidFill>
                  <a:schemeClr val="tx1"/>
                </a:solidFill>
              </a:rPr>
              <a:t>Маслоу</a:t>
            </a:r>
            <a:endParaRPr lang="ru-RU" i="1" dirty="0">
              <a:solidFill>
                <a:schemeClr val="tx1"/>
              </a:solidFill>
            </a:endParaRPr>
          </a:p>
        </p:txBody>
      </p:sp>
      <p:pic>
        <p:nvPicPr>
          <p:cNvPr id="31748" name="Picture 4" descr="https://pbs.twimg.com/media/D5u16yaW4AAgQI5.jpg:lar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071546"/>
            <a:ext cx="5929354" cy="4840060"/>
          </a:xfrm>
          <a:prstGeom prst="rect">
            <a:avLst/>
          </a:prstGeom>
          <a:noFill/>
        </p:spPr>
      </p:pic>
      <p:pic>
        <p:nvPicPr>
          <p:cNvPr id="31754" name="Picture 10" descr="https://ds05.infourok.ru/uploads/ex/1130/0008277f-8c5335dd/hello_html_m5ccbedc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1285860"/>
            <a:ext cx="4929222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214282" y="142852"/>
            <a:ext cx="8718552" cy="585791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</a:p>
          <a:p>
            <a:pPr algn="just">
              <a:buNone/>
            </a:pPr>
            <a:r>
              <a:rPr lang="ru-RU" dirty="0" smtClean="0"/>
              <a:t>		«Образовательная  среда ДОУ – это психолого-педагогическая реальность , содержащая специально-организованные условия для формирования личности, а так же возможности для развития, включенные в социальное и пространственно - предметное окружение.  Психологической сущностью образовательной среды является совокупность деятельно-коммуникативных актов и взаимоотношений участников учебно-воспитательного  процесса»                    							(И.А. Баева)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		</a:t>
            </a:r>
            <a:endParaRPr lang="ru-RU" i="1" dirty="0"/>
          </a:p>
        </p:txBody>
      </p:sp>
      <p:pic>
        <p:nvPicPr>
          <p:cNvPr id="4" name="Picture 2" descr="https://jadinbest.files.wordpress.com/2014/10/wpid-img_133708526610292.jpeg"/>
          <p:cNvPicPr>
            <a:picLocks noChangeAspect="1" noChangeArrowheads="1"/>
          </p:cNvPicPr>
          <p:nvPr/>
        </p:nvPicPr>
        <p:blipFill>
          <a:blip r:embed="rId2" cstate="print"/>
          <a:srcRect t="3125"/>
          <a:stretch>
            <a:fillRect/>
          </a:stretch>
        </p:blipFill>
        <p:spPr bwMode="auto">
          <a:xfrm flipH="1">
            <a:off x="785786" y="4500570"/>
            <a:ext cx="2071702" cy="16900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343012"/>
          </a:xfrm>
        </p:spPr>
        <p:txBody>
          <a:bodyPr>
            <a:normAutofit/>
          </a:bodyPr>
          <a:lstStyle/>
          <a:p>
            <a:r>
              <a:rPr lang="ru-RU" sz="2500" b="1" i="1" dirty="0" smtClean="0">
                <a:solidFill>
                  <a:schemeClr val="tx1"/>
                </a:solidFill>
              </a:rPr>
              <a:t>Специфика и уникальность образовательной среды каждого ДОУ определяются:</a:t>
            </a:r>
            <a:r>
              <a:rPr lang="ru-RU" sz="2500" b="1" i="1" dirty="0" smtClean="0"/>
              <a:t/>
            </a:r>
            <a:br>
              <a:rPr lang="ru-RU" sz="2500" b="1" i="1" dirty="0" smtClean="0"/>
            </a:br>
            <a:endParaRPr lang="ru-RU" sz="25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типовыми и видовыми особенностями ОУ;</a:t>
            </a:r>
          </a:p>
          <a:p>
            <a:pPr lvl="0"/>
            <a:r>
              <a:rPr lang="ru-RU" dirty="0" smtClean="0"/>
              <a:t>системой организации и управления жизнедеятельностью детей;</a:t>
            </a:r>
          </a:p>
          <a:p>
            <a:pPr lvl="0"/>
            <a:r>
              <a:rPr lang="ru-RU" dirty="0" smtClean="0"/>
              <a:t>включенностью детей в закрытые группы и уровнем защищенности каждого ребенка в них;</a:t>
            </a:r>
          </a:p>
          <a:p>
            <a:pPr lvl="0"/>
            <a:r>
              <a:rPr lang="ru-RU" dirty="0" smtClean="0"/>
              <a:t>защищенностью от психологического насилия всех субъектов ОО;</a:t>
            </a:r>
          </a:p>
          <a:p>
            <a:pPr lvl="0"/>
            <a:r>
              <a:rPr lang="ru-RU" dirty="0" smtClean="0"/>
              <a:t>социальными контактами субъектов ОУ: сотрудничество, взаимопомощь,  авторитарность и </a:t>
            </a:r>
            <a:r>
              <a:rPr lang="ru-RU" dirty="0" err="1" smtClean="0"/>
              <a:t>тп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642910" y="285728"/>
          <a:ext cx="8598190" cy="5612511"/>
        </p:xfrm>
        <a:graphic>
          <a:graphicData uri="http://schemas.openxmlformats.org/presentationml/2006/ole">
            <p:oleObj spid="_x0000_s3075" name="Документ" r:id="rId3" imgW="6516126" imgH="4063826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000108"/>
            <a:ext cx="9144000" cy="2500330"/>
          </a:xfrm>
        </p:spPr>
        <p:txBody>
          <a:bodyPr>
            <a:noAutofit/>
          </a:bodyPr>
          <a:lstStyle/>
          <a:p>
            <a:r>
              <a:rPr lang="ru-RU" sz="2600" b="1" i="1" dirty="0" smtClean="0">
                <a:solidFill>
                  <a:srgbClr val="FF0000"/>
                </a:solidFill>
              </a:rPr>
              <a:t>Образовательная среда может </a:t>
            </a:r>
            <a:br>
              <a:rPr lang="ru-RU" sz="2600" b="1" i="1" dirty="0" smtClean="0">
                <a:solidFill>
                  <a:srgbClr val="FF0000"/>
                </a:solidFill>
              </a:rPr>
            </a:br>
            <a:r>
              <a:rPr lang="ru-RU" sz="2600" b="1" i="1" dirty="0" smtClean="0">
                <a:solidFill>
                  <a:srgbClr val="FF0000"/>
                </a:solidFill>
              </a:rPr>
              <a:t>считаться комфортной и безопасной , только </a:t>
            </a:r>
            <a:br>
              <a:rPr lang="ru-RU" sz="2600" b="1" i="1" dirty="0" smtClean="0">
                <a:solidFill>
                  <a:srgbClr val="FF0000"/>
                </a:solidFill>
              </a:rPr>
            </a:br>
            <a:r>
              <a:rPr lang="ru-RU" sz="2600" b="1" i="1" dirty="0" smtClean="0">
                <a:solidFill>
                  <a:srgbClr val="FF0000"/>
                </a:solidFill>
              </a:rPr>
              <a:t>если  реализован параметр психологической безопасности.</a:t>
            </a:r>
            <a:endParaRPr lang="ru-RU" sz="2600" b="1" dirty="0">
              <a:solidFill>
                <a:srgbClr val="FF0000"/>
              </a:solidFill>
            </a:endParaRPr>
          </a:p>
        </p:txBody>
      </p:sp>
      <p:pic>
        <p:nvPicPr>
          <p:cNvPr id="4" name="Picture 2" descr="http://cliparts.co/cliparts/8cE/bRa/8cEbRa6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3714752"/>
            <a:ext cx="4071966" cy="22904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642910" y="332672"/>
          <a:ext cx="7875619" cy="6525328"/>
        </p:xfrm>
        <a:graphic>
          <a:graphicData uri="http://schemas.openxmlformats.org/presentationml/2006/ole">
            <p:oleObj spid="_x0000_s29700" name="Документ" r:id="rId3" imgW="6892714" imgH="5925453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071546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chemeClr val="tx1"/>
                </a:solidFill>
              </a:rPr>
              <a:t>Диагностика угроз психологической безопасности 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329642" cy="5286412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Межличностные отношения детей с другими детьми. У отвергаемых детей появляется чувство дезориентации в </a:t>
            </a:r>
            <a:r>
              <a:rPr lang="ru-RU" dirty="0" err="1" smtClean="0"/>
              <a:t>микросоциуме</a:t>
            </a:r>
            <a:r>
              <a:rPr lang="ru-RU" dirty="0" smtClean="0"/>
              <a:t>;( методы исследования: «Социометрия», </a:t>
            </a:r>
            <a:r>
              <a:rPr lang="ru-RU" dirty="0" err="1" smtClean="0"/>
              <a:t>м-ка</a:t>
            </a:r>
            <a:r>
              <a:rPr lang="ru-RU" dirty="0" smtClean="0"/>
              <a:t> «Секрет» Т.А. Репиной, определение самооценки модифицированной методикой Т.В. </a:t>
            </a:r>
            <a:r>
              <a:rPr lang="ru-RU" dirty="0" err="1" smtClean="0"/>
              <a:t>Дэмбо-С.Я</a:t>
            </a:r>
            <a:r>
              <a:rPr lang="ru-RU" dirty="0" smtClean="0"/>
              <a:t>. Рубинштейн);</a:t>
            </a:r>
          </a:p>
          <a:p>
            <a:pPr lvl="0"/>
            <a:r>
              <a:rPr lang="ru-RU" dirty="0" smtClean="0"/>
              <a:t>Интеллектуально-физическое и </a:t>
            </a:r>
            <a:r>
              <a:rPr lang="ru-RU" dirty="0" err="1" smtClean="0"/>
              <a:t>психо-эмоциональные</a:t>
            </a:r>
            <a:r>
              <a:rPr lang="ru-RU" dirty="0" smtClean="0"/>
              <a:t> перегрузки из-за нерационально построенного режима, однообразие будней (медико-педагогический контроль соблюдения режима дня);</a:t>
            </a:r>
          </a:p>
          <a:p>
            <a:r>
              <a:rPr lang="ru-RU" dirty="0" smtClean="0"/>
              <a:t>Неправильная организация общения педагога с ребенком - преобладание авторитарного стиля; («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Методика диагностики стилей педагогического общения» авторы: Н. П.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Фетискин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В. В. Козлов, Г. М. Мануйлов</a:t>
            </a:r>
            <a:r>
              <a:rPr lang="ru-RU" b="1" dirty="0" smtClean="0"/>
              <a:t>);</a:t>
            </a:r>
            <a:endParaRPr lang="ru-RU" dirty="0" smtClean="0"/>
          </a:p>
          <a:p>
            <a:pPr lvl="0"/>
            <a:r>
              <a:rPr lang="ru-RU" dirty="0" smtClean="0"/>
              <a:t>Риск тяжелой адаптации (адаптационные листы);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на 24.04.1</Template>
  <TotalTime>435</TotalTime>
  <Words>635</Words>
  <Application>Microsoft Office PowerPoint</Application>
  <PresentationFormat>Экран (4:3)</PresentationFormat>
  <Paragraphs>61</Paragraphs>
  <Slides>15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Официальная</vt:lpstr>
      <vt:lpstr>Документ</vt:lpstr>
      <vt:lpstr>Сохранение и укрепление психологической безопасности в ДОУ путем создания комфортной и безопасной среды</vt:lpstr>
      <vt:lpstr>Психологическая безопасность может пониматься</vt:lpstr>
      <vt:lpstr>Пирамида потребностей по А. Маслоу</vt:lpstr>
      <vt:lpstr>Слайд 4</vt:lpstr>
      <vt:lpstr>Специфика и уникальность образовательной среды каждого ДОУ определяются: </vt:lpstr>
      <vt:lpstr>Слайд 6</vt:lpstr>
      <vt:lpstr>Образовательная среда может  считаться комфортной и безопасной , только  если  реализован параметр психологической безопасности.</vt:lpstr>
      <vt:lpstr>Слайд 8</vt:lpstr>
      <vt:lpstr>Диагностика угроз психологической безопасности </vt:lpstr>
      <vt:lpstr>Диагностика угроз психологической безопасности</vt:lpstr>
      <vt:lpstr>Диагностика угроз психологической безопасности</vt:lpstr>
      <vt:lpstr>Слайд 12</vt:lpstr>
      <vt:lpstr>Использование в режиме дня психокоррекционных игр и упражнений </vt:lpstr>
      <vt:lpstr>Слайд 14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Практическая организация комфортной и безопасной среды в ДОУ - работа с участниками ОО - детьми, родителями и педагогами по направлениям, которые содержат угрозы безопасной и комфортной образовательной среде.</dc:title>
  <dc:creator>Елена</dc:creator>
  <cp:lastModifiedBy>Оля</cp:lastModifiedBy>
  <cp:revision>46</cp:revision>
  <dcterms:created xsi:type="dcterms:W3CDTF">2019-10-01T10:01:34Z</dcterms:created>
  <dcterms:modified xsi:type="dcterms:W3CDTF">2020-12-28T09:13:56Z</dcterms:modified>
</cp:coreProperties>
</file>