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9" r:id="rId4"/>
    <p:sldId id="258" r:id="rId5"/>
    <p:sldId id="265" r:id="rId6"/>
    <p:sldId id="264" r:id="rId7"/>
    <p:sldId id="266" r:id="rId8"/>
    <p:sldId id="267" r:id="rId9"/>
    <p:sldId id="260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CF824-F299-4EC9-AD6F-F1C3C90C61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4DB3D-12B8-4D39-A002-B80CDB14A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E0C071-7AC4-43FF-85CE-5C8D833DE5F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liski.detkin-club.ru/images/custom_2/1830_6d563_ee5478d_xl_552eac9d138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3456384" cy="327816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7281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подготовить ребенка к школе?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404664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Семейная гостиная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869160"/>
            <a:ext cx="4264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Педагог-психолог 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Колчина Ольга Владимировна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 rot="10800000" flipV="1">
            <a:off x="971550" y="5805488"/>
            <a:ext cx="7962900" cy="10525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400" b="1" i="1" smtClean="0">
                <a:solidFill>
                  <a:srgbClr val="0070C0"/>
                </a:solidFill>
                <a:effectLst/>
              </a:rPr>
              <a:t>Спасибо за внимание!</a:t>
            </a:r>
          </a:p>
        </p:txBody>
      </p:sp>
      <p:pic>
        <p:nvPicPr>
          <p:cNvPr id="17411" name="Содержимое 3" descr="1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89025" y="1268413"/>
            <a:ext cx="7875588" cy="41052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9350" y="0"/>
            <a:ext cx="7962900" cy="8366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Успехов Вам!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476672"/>
            <a:ext cx="7185992" cy="564949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Быть готовым к школе – не значит уметь читать, писать и считать.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Быть готовым к школе –  значит быть готовым всему этому научиться.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Л.А.)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D:\Мои документы\Картинки и открытки\Готовы ли к школе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45024"/>
            <a:ext cx="3744416" cy="247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же такое психологическая готовность к  обучению в  школе и можно ли ее сформировать?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 к школе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(синоним: школьная зрелость) –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необходимый и достаточный уровень психического развития ребенка для начала освоения школьной учебной программы в условиях обучения в группе сверстников.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Школьная зрелость состоит из: интеллектуальной готовности, личностно-социальной готовности,  мотивационной готовности, эмоционально-волевой готовности.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ii-evrika.ru/wp-content/uploads/2017/11/shutterstock_12980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9750"/>
            <a:ext cx="8280920" cy="5987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" y="3644900"/>
            <a:ext cx="9131300" cy="30130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	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  </a:t>
            </a:r>
          </a:p>
        </p:txBody>
      </p:sp>
      <p:sp>
        <p:nvSpPr>
          <p:cNvPr id="12291" name="Текст 3"/>
          <p:cNvSpPr>
            <a:spLocks noGrp="1"/>
          </p:cNvSpPr>
          <p:nvPr>
            <p:ph type="body" idx="1"/>
          </p:nvPr>
        </p:nvSpPr>
        <p:spPr>
          <a:xfrm>
            <a:off x="14288" y="23813"/>
            <a:ext cx="9144000" cy="692150"/>
          </a:xfrm>
        </p:spPr>
        <p:txBody>
          <a:bodyPr/>
          <a:lstStyle/>
          <a:p>
            <a:pPr marL="63500" algn="ctr"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Содержимое 4"/>
          <p:cNvSpPr>
            <a:spLocks noGrp="1"/>
          </p:cNvSpPr>
          <p:nvPr>
            <p:ph sz="quarter" idx="2"/>
          </p:nvPr>
        </p:nvSpPr>
        <p:spPr>
          <a:xfrm>
            <a:off x="998538" y="3933825"/>
            <a:ext cx="3744912" cy="2840038"/>
          </a:xfrm>
        </p:spPr>
        <p:txBody>
          <a:bodyPr/>
          <a:lstStyle/>
          <a:p>
            <a:pPr marL="392113" indent="-273050"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pPr marL="392113" indent="-273050"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 marL="392113" indent="-273050"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 marL="392113" indent="-273050"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  <p:pic>
        <p:nvPicPr>
          <p:cNvPr id="12293" name="Содержимое 7" descr="Рисунок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3861048"/>
            <a:ext cx="3518669" cy="2675136"/>
          </a:xfrm>
        </p:spPr>
      </p:pic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179388" y="654050"/>
            <a:ext cx="84343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Развитие навыков счета, письма не возможно без сформированности основных психических функций. На пороге школы высшие психические функции находятся на следующем уровне развития: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445125"/>
            <a:ext cx="9139238" cy="155733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У малыша к моменту поступления в школу должен  быть достаточно разнообразный опыт общения с незнакомыми людьми. Необходимо дать ему возможность самому установить контакты с окружающими в поликлинике, на детской площадке, в магазине и пр.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Текст 3"/>
          <p:cNvSpPr>
            <a:spLocks noGrp="1"/>
          </p:cNvSpPr>
          <p:nvPr>
            <p:ph type="body" idx="1"/>
          </p:nvPr>
        </p:nvSpPr>
        <p:spPr>
          <a:xfrm>
            <a:off x="0" y="6350"/>
            <a:ext cx="9144000" cy="692150"/>
          </a:xfrm>
        </p:spPr>
        <p:txBody>
          <a:bodyPr/>
          <a:lstStyle/>
          <a:p>
            <a:pPr marL="63500" algn="ctr" eaLnBrk="1" hangingPunct="1"/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Личностно-социальная готовность</a:t>
            </a:r>
            <a:endParaRPr lang="ru-RU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Содержимое 4"/>
          <p:cNvSpPr>
            <a:spLocks noGrp="1"/>
          </p:cNvSpPr>
          <p:nvPr>
            <p:ph sz="quarter" idx="2"/>
          </p:nvPr>
        </p:nvSpPr>
        <p:spPr>
          <a:xfrm>
            <a:off x="250825" y="908050"/>
            <a:ext cx="4608513" cy="4392613"/>
          </a:xfrm>
        </p:spPr>
        <p:txBody>
          <a:bodyPr/>
          <a:lstStyle/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Умеет ли ребенок общаться с детьми. 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Проявляет ли инициативу в общении или ждет, когда его позовут другие ребята. 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Чувствует ли принятые в обществе нормы общения.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Готов ли учитывать интересы других детей или коллективные интересы, умеет ли отстаивать свое мнение. 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Чувствует ли разницу в общении с детьми, учителями и другими взрослыми, родителями.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Содержимое 8" descr="Рисунок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1285875"/>
            <a:ext cx="3613150" cy="348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3"/>
          <p:cNvSpPr>
            <a:spLocks noGrp="1"/>
          </p:cNvSpPr>
          <p:nvPr>
            <p:ph type="body" idx="1"/>
          </p:nvPr>
        </p:nvSpPr>
        <p:spPr>
          <a:xfrm>
            <a:off x="-25400" y="0"/>
            <a:ext cx="9169400" cy="765175"/>
          </a:xfrm>
        </p:spPr>
        <p:txBody>
          <a:bodyPr/>
          <a:lstStyle/>
          <a:p>
            <a:pPr marL="63500" algn="ctr" eaLnBrk="1" hangingPunct="1"/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</a:t>
            </a:r>
            <a:endParaRPr lang="ru-RU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Содержимое 4"/>
          <p:cNvSpPr>
            <a:spLocks noGrp="1"/>
          </p:cNvSpPr>
          <p:nvPr>
            <p:ph sz="quarter" idx="2"/>
          </p:nvPr>
        </p:nvSpPr>
        <p:spPr>
          <a:xfrm>
            <a:off x="323850" y="765175"/>
            <a:ext cx="4535488" cy="3743325"/>
          </a:xfrm>
        </p:spPr>
        <p:txBody>
          <a:bodyPr>
            <a:normAutofit lnSpcReduction="10000"/>
          </a:bodyPr>
          <a:lstStyle/>
          <a:p>
            <a:pPr marL="640080" lvl="1" indent="-237744"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Познавательный интерес, желание узнавать что то новое.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положительного отношения:</a:t>
            </a:r>
          </a:p>
          <a:p>
            <a:pPr marL="640080" lvl="1" indent="-237744" eaLnBrk="1" fontAlgn="auto" hangingPunct="1"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Font typeface="Verdana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 к школе,</a:t>
            </a:r>
          </a:p>
          <a:p>
            <a:pPr marL="640080" lvl="1" indent="-237744" eaLnBrk="1" fontAlgn="auto" hangingPunct="1"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FontTx/>
              <a:buChar char="-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учителю, </a:t>
            </a:r>
          </a:p>
          <a:p>
            <a:pPr marL="640080" lvl="1" indent="-237744" eaLnBrk="1" fontAlgn="auto" hangingPunct="1"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FontTx/>
              <a:buChar char="-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учебной деятельности, </a:t>
            </a:r>
          </a:p>
          <a:p>
            <a:pPr marL="640080" lvl="1" indent="-237744" eaLnBrk="1" fontAlgn="auto" hangingPunct="1"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FontTx/>
              <a:buChar char="-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самому себе.</a:t>
            </a:r>
          </a:p>
          <a:p>
            <a:pPr marL="392113" indent="-273050" eaLnBrk="1" fontAlgn="auto" hangingPunct="1"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ü"/>
              <a:defRPr/>
            </a:pPr>
            <a:endParaRPr lang="ru-RU" dirty="0" smtClean="0"/>
          </a:p>
        </p:txBody>
      </p:sp>
      <p:pic>
        <p:nvPicPr>
          <p:cNvPr id="2" name="Содержимое 7" descr="Рисунок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341438"/>
            <a:ext cx="4249737" cy="2881312"/>
          </a:xfr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689475"/>
            <a:ext cx="9144000" cy="241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Желательно рассказывать ребенку о своих школьных годах, вспоминая смешные и поучительные случаи, читать вместе с ребенком книги о школе, рассказывать о школьных порядках, устроить малышу экскурсию по будущей школе, показав ему, где он будет учиться. Полезны занятия, которые развивают фантазию и воображение:  рисование, лепка, конструирование, а также самостоятельность  и упорство: занятия в кружках и секциях.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4288" y="4652963"/>
            <a:ext cx="9144000" cy="220503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l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</a:rPr>
              <a:t>Формированию этих качеств поможет игра!!!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Игры учат спокойно дожидаться своей очереди, своего хода, с достоинством проигрывать, выстраивать свою стратегию и при этом учитывать постоянно меняющиеся обстоятельства и т.д.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Также необходимо приучать ребенка к смене деятельности, режиму дня.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Важно проявлять веру в ребенка, искренне поощрять, помогать  и  поддерживать. Потихоньку ребенок разовьет в себе способность к волевому усилию, но не сразу. Помогите ему!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9080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Эмоционально-волевая готовность </a:t>
            </a:r>
            <a:endParaRPr lang="ru-RU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364" name="Содержимое 4"/>
          <p:cNvSpPr>
            <a:spLocks noGrp="1"/>
          </p:cNvSpPr>
          <p:nvPr>
            <p:ph sz="quarter" idx="2"/>
          </p:nvPr>
        </p:nvSpPr>
        <p:spPr>
          <a:xfrm>
            <a:off x="36513" y="981075"/>
            <a:ext cx="4679950" cy="3532188"/>
          </a:xfrm>
        </p:spPr>
        <p:txBody>
          <a:bodyPr/>
          <a:lstStyle/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/>
              <a:t>Способность делать не только то, что хочу, но и то, что надо, не бояться трудностей, разрешать их самостоятельно.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 2" pitchFamily="18" charset="2"/>
              <a:buNone/>
            </a:pPr>
            <a:endParaRPr lang="ru-RU" sz="2000" b="1" smtClean="0"/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/>
              <a:t>Адекватная самооценка и положительный образ 	себя.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 2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/>
              <a:t>Умение сосредоточиться, управление эмоциями.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 2" pitchFamily="18" charset="2"/>
              <a:buNone/>
            </a:pPr>
            <a:endParaRPr lang="ru-RU" sz="800" b="1" smtClean="0"/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 2" pitchFamily="18" charset="2"/>
              <a:buNone/>
            </a:pPr>
            <a:endParaRPr lang="ru-RU" sz="800" b="1" smtClean="0"/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 2" pitchFamily="18" charset="2"/>
              <a:buNone/>
            </a:pPr>
            <a:endParaRPr lang="ru-RU" sz="1800" smtClean="0"/>
          </a:p>
        </p:txBody>
      </p:sp>
      <p:pic>
        <p:nvPicPr>
          <p:cNvPr id="15365" name="Содержимое 6" descr="FrustratedChild7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125538"/>
            <a:ext cx="4356100" cy="3097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Что же еще нужно успеть перед школой?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1</a:t>
            </a:r>
            <a:r>
              <a:rPr lang="ru-RU" sz="2500" dirty="0" smtClean="0"/>
              <a:t>– это  посещение школы вместе с ребенком еще до 1 сентября . </a:t>
            </a:r>
          </a:p>
          <a:p>
            <a:r>
              <a:rPr lang="ru-RU" sz="2500" b="1" dirty="0" smtClean="0"/>
              <a:t>2- </a:t>
            </a:r>
            <a:r>
              <a:rPr lang="ru-RU" sz="2500" dirty="0" smtClean="0"/>
              <a:t>необходимо урегулировать режим дня, который будет действовать в учебный период, </a:t>
            </a:r>
          </a:p>
          <a:p>
            <a:r>
              <a:rPr lang="ru-RU" sz="2500" b="1" dirty="0" smtClean="0"/>
              <a:t>3</a:t>
            </a:r>
            <a:r>
              <a:rPr lang="ru-RU" sz="2500" dirty="0" smtClean="0"/>
              <a:t>— при выполнении занятий, взрослым важно соблюдать положительный настрой, чтобы не отпугнуть ребенка.</a:t>
            </a:r>
          </a:p>
          <a:p>
            <a:r>
              <a:rPr lang="ru-RU" sz="2500" b="1" dirty="0" smtClean="0"/>
              <a:t>4</a:t>
            </a:r>
            <a:r>
              <a:rPr lang="ru-RU" sz="2500" dirty="0" smtClean="0"/>
              <a:t>— занятия лучше проводить в игровой форме, обязательно делая перерывы для отдыха и игр. </a:t>
            </a:r>
          </a:p>
          <a:p>
            <a:r>
              <a:rPr lang="ru-RU" sz="2500" b="1" dirty="0" smtClean="0"/>
              <a:t>5</a:t>
            </a:r>
            <a:r>
              <a:rPr lang="ru-RU" sz="2500" dirty="0" smtClean="0"/>
              <a:t>— ребенку будет гораздо легче приспособиться к новым условиям, если с ним в классе будет обучаться кто-то из его знакомых. Постарайтесь организовать для ребенка возможность общения со сверстниками, по возможности с будущими одноклассниками.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410</Words>
  <Application>Microsoft Office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подготовить ребенка к школе?</vt:lpstr>
      <vt:lpstr>Слайд 2</vt:lpstr>
      <vt:lpstr>Что же такое психологическая готовность к  обучению в  школе и можно ли ее сформировать?  </vt:lpstr>
      <vt:lpstr>Слайд 4</vt:lpstr>
      <vt:lpstr>     </vt:lpstr>
      <vt:lpstr>    У малыша к моменту поступления в школу должен  быть достаточно разнообразный опыт общения с незнакомыми людьми. Необходимо дать ему возможность самому установить контакты с окружающими в поликлинике, на детской площадке, в магазине и пр.</vt:lpstr>
      <vt:lpstr>Слайд 7</vt:lpstr>
      <vt:lpstr>Формированию этих качеств поможет игра!!! Игры учат спокойно дожидаться своей очереди, своего хода, с достоинством проигрывать, выстраивать свою стратегию и при этом учитывать постоянно меняющиеся обстоятельства и т.д. Также необходимо приучать ребенка к смене деятельности, режиму дня. Важно проявлять веру в ребенка, искренне поощрять, помогать  и  поддерживать. Потихоньку ребенок разовьет в себе способность к волевому усилию, но не сразу. Помогите ему! </vt:lpstr>
      <vt:lpstr>Что же еще нужно успеть перед школой?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вашего ребенка к школе</dc:title>
  <dc:creator>Оля</dc:creator>
  <cp:lastModifiedBy>Оля</cp:lastModifiedBy>
  <cp:revision>11</cp:revision>
  <dcterms:created xsi:type="dcterms:W3CDTF">2019-10-29T12:28:51Z</dcterms:created>
  <dcterms:modified xsi:type="dcterms:W3CDTF">2020-10-16T08:06:44Z</dcterms:modified>
</cp:coreProperties>
</file>