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0" r:id="rId3"/>
    <p:sldId id="280" r:id="rId4"/>
    <p:sldId id="278" r:id="rId5"/>
    <p:sldId id="284" r:id="rId6"/>
    <p:sldId id="285" r:id="rId7"/>
    <p:sldId id="307" r:id="rId8"/>
    <p:sldId id="308" r:id="rId9"/>
    <p:sldId id="294" r:id="rId10"/>
    <p:sldId id="286" r:id="rId11"/>
    <p:sldId id="290" r:id="rId12"/>
    <p:sldId id="287" r:id="rId13"/>
    <p:sldId id="292" r:id="rId14"/>
    <p:sldId id="288" r:id="rId15"/>
    <p:sldId id="295" r:id="rId16"/>
    <p:sldId id="296" r:id="rId17"/>
    <p:sldId id="298" r:id="rId18"/>
    <p:sldId id="299" r:id="rId19"/>
    <p:sldId id="283" r:id="rId20"/>
    <p:sldId id="301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9A"/>
    <a:srgbClr val="002776"/>
    <a:srgbClr val="0131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36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66B1AB-DB46-4F9D-8881-E21D57FA65D2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D65C47-30DF-489E-95F1-06C619967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1EB84-99E5-4C32-9255-DD6B2B0A8E68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84A80-5288-407C-A822-8E20B85F0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4522A-F1E2-4A7C-A651-3683E267EC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9291-5368-4007-83D2-078FD6D4A33D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94563-2A84-4473-9034-85CA9C971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507EE-DF11-4C99-B401-18194358287A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3EC9-E019-46E3-A90A-E731B85A1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BB06-E09A-473A-9508-B9534B1620CA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56A8-3BFE-4510-A637-B0BA2236E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4F7E-2929-49BC-A70A-8F8911495FA7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03A7-1507-4A17-A3DF-F59243A1A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5D21-62E1-443B-B50B-00E86668002B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303BB-648E-405F-873E-8B780A077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76A6-B684-447E-B623-5AF4BAF1AA0B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1EDE-3BEF-431A-BA0B-B4486C596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2D67-5DCD-4DEE-8995-67118906C43E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3D9A-A99D-4D99-A17B-B2AFC3762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490B-E756-44A0-B6FC-D88DF4E1509F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5192-1458-44FE-A5F1-319DA9D2C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0B74-FA2C-4189-B364-A9A233DF6CBB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ADEA-DDE1-423B-8AFA-37C75C831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DF18-F0DB-4987-80AD-CDF6DAD9FD2E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7BE3-EEB5-49E6-AAE9-ECA801A4E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AC44-5369-4009-A889-35251F33B6BB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4C6B-EB64-416C-8DA6-A71FA2C40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62C38F71-454B-4DE0-A530-DEA88FBF3FBA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28A73C8C-98AA-4AAA-979C-F7949325F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advClick="0" advTm="10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103;&#1089;&#1083;&#1080;\00029.MTS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103;&#1089;&#1083;&#1080;\00012.M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103;&#1089;&#1083;&#1080;\00004.M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103;&#1089;&#1083;&#1080;\00015.M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103;&#1089;&#1083;&#1080;\00028.M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Развиваем мелкую моторику с помощью игр</a:t>
            </a:r>
            <a:endParaRPr lang="ru-RU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4500562" y="3214686"/>
            <a:ext cx="3786214" cy="642942"/>
          </a:xfrm>
        </p:spPr>
        <p:txBody>
          <a:bodyPr/>
          <a:lstStyle/>
          <a:p>
            <a:pPr algn="r" eaLnBrk="1" hangingPunct="1"/>
            <a:endParaRPr lang="ru-RU" b="1" dirty="0" smtClean="0">
              <a:solidFill>
                <a:srgbClr val="FF0000"/>
              </a:solidFill>
            </a:endParaRPr>
          </a:p>
          <a:p>
            <a:pPr algn="r" eaLnBrk="1" hangingPunct="1"/>
            <a:r>
              <a:rPr lang="ru-RU" b="1" dirty="0" smtClean="0">
                <a:solidFill>
                  <a:srgbClr val="FF0000"/>
                </a:solidFill>
              </a:rPr>
              <a:t>Подготовила: педагог-психолог</a:t>
            </a:r>
          </a:p>
          <a:p>
            <a:pPr algn="r" eaLnBrk="1" hangingPunct="1"/>
            <a:r>
              <a:rPr lang="ru-RU" b="1" dirty="0" smtClean="0">
                <a:solidFill>
                  <a:srgbClr val="FF0000"/>
                </a:solidFill>
              </a:rPr>
              <a:t>Колчина О.В.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28"/>
            <a:ext cx="53578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МДОУ «Детский сад №75», город Ярославль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592933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tx1"/>
                </a:solidFill>
              </a:rPr>
              <a:t>2020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143248"/>
            <a:ext cx="6995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A"/>
                </a:solidFill>
                <a:latin typeface="+mj-lt"/>
              </a:rPr>
              <a:t>У детей раннего дошкольного возраста</a:t>
            </a:r>
            <a:endParaRPr lang="ru-RU" sz="2800" b="1" dirty="0">
              <a:solidFill>
                <a:srgbClr val="00339A"/>
              </a:solidFill>
              <a:latin typeface="+mj-lt"/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76" y="1785926"/>
            <a:ext cx="4104456" cy="3744416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effectLst/>
                <a:ea typeface="Times New Roman"/>
                <a:cs typeface="Times New Roman" pitchFamily="18" charset="0"/>
              </a:rPr>
              <a:t>Податливость песка провоцирует желание создать из него миниатюру реального мира. Созданная ребенком картина из песка является творческим продуктом. Основной акцент делается на творческом самовыражении ребенка, благодаря которому на бессознательно-символическом уровне происходит выход внутреннего напряжения и поиск путей развития. Можно использовать кинетический песок.</a:t>
            </a:r>
            <a:endParaRPr lang="ru-RU" sz="2000" dirty="0">
              <a:ea typeface="Times New Roman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Игры с песком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ясли\DSC02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047989" cy="2285992"/>
          </a:xfrm>
          <a:prstGeom prst="rect">
            <a:avLst/>
          </a:prstGeom>
          <a:noFill/>
        </p:spPr>
      </p:pic>
      <p:pic>
        <p:nvPicPr>
          <p:cNvPr id="3075" name="Picture 3" descr="F:\ясли\DSC02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00372"/>
            <a:ext cx="3047989" cy="2285992"/>
          </a:xfrm>
          <a:prstGeom prst="rect">
            <a:avLst/>
          </a:prstGeom>
          <a:noFill/>
        </p:spPr>
      </p:pic>
      <p:pic>
        <p:nvPicPr>
          <p:cNvPr id="3076" name="Picture 4" descr="F:\ясли\DSC02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357694"/>
            <a:ext cx="2952739" cy="221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8323109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2233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Игры с пластилином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496" y="1142984"/>
            <a:ext cx="4978400" cy="5399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990033"/>
                </a:solidFill>
              </a:rPr>
              <a:t>		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Пластилин дает уникальные возможности проводить интересные игры с пользой для общего развития ребенка. Покажите малышу все чудеса пластилинового мира, заинтересуйте его, и вы удивитесь, как быстро детские пальчики начнут создавать сначала неуклюжие, а потом все более сложные фигурки.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Picture 4" descr="F:\ясли\DSC02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000528" cy="4286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686" y="1571612"/>
            <a:ext cx="4608512" cy="343529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effectLst/>
                <a:ea typeface="Times New Roman"/>
                <a:cs typeface="Times New Roman" pitchFamily="18" charset="0"/>
              </a:rPr>
              <a:t>Можно делать единичные детали или сразу несколько и объединять их в композиции. Вы можете лепить мелкие детали сами, а малыш может собирать готовую композицию.</a:t>
            </a:r>
            <a:endParaRPr lang="ru-RU" sz="2000" dirty="0">
              <a:ea typeface="Times New Roman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effectLst/>
                <a:ea typeface="Times New Roman"/>
                <a:cs typeface="Times New Roman" pitchFamily="18" charset="0"/>
              </a:rPr>
              <a:t>Лепим колбаски, колечки, шарики; режем пластилиновую колбаску пластмассовым ножом на множество мелких кусочков, а потом слепляем кусочки снова. Из каждого маленького кусочка делаем лепешку или монетку.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из пластилина, глины и соленого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теста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ясли\DSC02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929122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7334778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127875" cy="66198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Игры с конструктором, мозаикой</a:t>
            </a:r>
          </a:p>
        </p:txBody>
      </p:sp>
      <p:pic>
        <p:nvPicPr>
          <p:cNvPr id="138246" name="Picture 6" descr="P1030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581525"/>
            <a:ext cx="2376488" cy="2101850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382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3810000" cy="333375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9788" y="981075"/>
            <a:ext cx="1914525" cy="2236788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</p:pic>
      <p:pic>
        <p:nvPicPr>
          <p:cNvPr id="13825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429000"/>
            <a:ext cx="4613275" cy="313055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934" y="1357298"/>
            <a:ext cx="4896544" cy="4411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effectLst/>
                <a:ea typeface="Times New Roman"/>
              </a:rPr>
              <a:t>   Сейчас в продаже встречается множество разнообразных игр со шнурками. Все они делятся на три вида:</a:t>
            </a:r>
          </a:p>
          <a:p>
            <a:pPr marL="0" indent="0">
              <a:buNone/>
            </a:pPr>
            <a:r>
              <a:rPr lang="ru-RU" sz="2000" dirty="0">
                <a:ea typeface="Times New Roman"/>
              </a:rPr>
              <a:t> </a:t>
            </a:r>
            <a:r>
              <a:rPr lang="ru-RU" sz="2000" dirty="0" smtClean="0">
                <a:ea typeface="Times New Roman"/>
              </a:rPr>
              <a:t>  1. </a:t>
            </a:r>
            <a:r>
              <a:rPr lang="ru-RU" sz="2000" dirty="0">
                <a:ea typeface="Times New Roman"/>
              </a:rPr>
              <a:t>Ш</a:t>
            </a:r>
            <a:r>
              <a:rPr lang="ru-RU" sz="2000" dirty="0" smtClean="0">
                <a:effectLst/>
                <a:ea typeface="Times New Roman"/>
              </a:rPr>
              <a:t>нуровки сюжетные. Ребенку предлагается “незаконченная” картинка к которой нужно </a:t>
            </a:r>
            <a:r>
              <a:rPr lang="ru-RU" sz="2000" dirty="0" err="1" smtClean="0">
                <a:effectLst/>
                <a:ea typeface="Times New Roman"/>
              </a:rPr>
              <a:t>пришнуровать</a:t>
            </a:r>
            <a:r>
              <a:rPr lang="ru-RU" sz="2000" dirty="0" smtClean="0">
                <a:effectLst/>
                <a:ea typeface="Times New Roman"/>
              </a:rPr>
              <a:t> недостающие детали</a:t>
            </a:r>
            <a:r>
              <a:rPr lang="ru-RU" sz="2000" dirty="0" smtClean="0">
                <a:ea typeface="Times New Roman"/>
              </a:rPr>
              <a:t>.</a:t>
            </a:r>
            <a:r>
              <a:rPr lang="ru-RU" sz="2000" dirty="0">
                <a:ea typeface="Times New Roman"/>
              </a:rPr>
              <a:t> </a:t>
            </a:r>
            <a:r>
              <a:rPr lang="ru-RU" sz="2000" dirty="0" smtClean="0">
                <a:ea typeface="Times New Roman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ea typeface="Times New Roman"/>
              </a:rPr>
              <a:t>  2. </a:t>
            </a:r>
            <a:r>
              <a:rPr lang="ru-RU" sz="2000" dirty="0" smtClean="0">
                <a:effectLst/>
                <a:ea typeface="Times New Roman"/>
              </a:rPr>
              <a:t> Пуговицы. </a:t>
            </a:r>
            <a:r>
              <a:rPr lang="ru-RU" sz="2000" dirty="0">
                <a:ea typeface="Times New Roman"/>
              </a:rPr>
              <a:t>К</a:t>
            </a:r>
            <a:r>
              <a:rPr lang="ru-RU" sz="2000" dirty="0" smtClean="0">
                <a:effectLst/>
                <a:ea typeface="Times New Roman"/>
              </a:rPr>
              <a:t> ним прилагаются веревочки и инструкции по созданию художественных переплетений на игрушке-основе. </a:t>
            </a:r>
          </a:p>
          <a:p>
            <a:pPr marL="0" indent="0">
              <a:buNone/>
            </a:pPr>
            <a:r>
              <a:rPr lang="ru-RU" sz="2000" dirty="0" smtClean="0">
                <a:effectLst/>
                <a:ea typeface="Times New Roman"/>
              </a:rPr>
              <a:t>  3. </a:t>
            </a:r>
            <a:r>
              <a:rPr lang="ru-RU" sz="2000" dirty="0">
                <a:ea typeface="Times New Roman"/>
              </a:rPr>
              <a:t>И</a:t>
            </a:r>
            <a:r>
              <a:rPr lang="ru-RU" sz="2000" dirty="0" smtClean="0">
                <a:effectLst/>
                <a:ea typeface="Times New Roman"/>
              </a:rPr>
              <a:t>зготовленные из ткани детали домиков,  которые предлагается соединить с помощью шнурков</a:t>
            </a:r>
            <a:r>
              <a:rPr lang="ru-RU" sz="2000" dirty="0">
                <a:ea typeface="Times New Roman"/>
              </a:rPr>
              <a:t>.</a:t>
            </a:r>
            <a:r>
              <a:rPr lang="ru-RU" sz="2000" dirty="0" smtClean="0">
                <a:effectLst/>
                <a:ea typeface="Times New Roman"/>
              </a:rPr>
              <a:t>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Шнуровки –зачем они?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ясли\DSC02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143240" cy="2357430"/>
          </a:xfrm>
          <a:prstGeom prst="rect">
            <a:avLst/>
          </a:prstGeom>
          <a:noFill/>
        </p:spPr>
      </p:pic>
      <p:pic>
        <p:nvPicPr>
          <p:cNvPr id="5123" name="Picture 3" descr="F:\ясли\DSC02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2952738" cy="2214554"/>
          </a:xfrm>
          <a:prstGeom prst="rect">
            <a:avLst/>
          </a:prstGeom>
          <a:noFill/>
        </p:spPr>
      </p:pic>
      <p:pic>
        <p:nvPicPr>
          <p:cNvPr id="5124" name="Picture 4" descr="F:\ясли\DSC02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86190"/>
            <a:ext cx="2714644" cy="2035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6243453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76250"/>
            <a:ext cx="4854575" cy="77152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Рисование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68" y="1500174"/>
            <a:ext cx="5032382" cy="3986226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solidFill>
                  <a:srgbClr val="000066"/>
                </a:solidFill>
              </a:rPr>
              <a:t>		</a:t>
            </a:r>
            <a:r>
              <a:rPr lang="ru-RU" sz="2400" dirty="0">
                <a:solidFill>
                  <a:schemeClr val="tx1"/>
                </a:solidFill>
              </a:rPr>
              <a:t>Рисование – занятие, любимое всеми детьми и очень полезное. И не обязательно рисовать только карандашом или кистью на бумаге или картоне. Можно рисовать на снегу и песке, на запотевшем окне и асфальте. Полезно рисовать пальцем, ладонью, палочкой, делать отпечатки кусочком ваты, скомканной бумаги.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2" descr="F:\ЯСЛИ2\imageCAT9K8T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2143140" cy="2857520"/>
          </a:xfrm>
          <a:prstGeom prst="rect">
            <a:avLst/>
          </a:prstGeom>
          <a:noFill/>
        </p:spPr>
      </p:pic>
      <p:pic>
        <p:nvPicPr>
          <p:cNvPr id="5" name="Picture 5" descr="F:\ЯСЛИ2\imageCA0S6P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2071702" cy="27622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138" y="333375"/>
            <a:ext cx="4630754" cy="7921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928802"/>
            <a:ext cx="5184775" cy="452438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800000"/>
                </a:solidFill>
              </a:rPr>
              <a:t>		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 мелкой моторики используются куклы, соответствующие возможностям ребенка и развивающие их. Куклы бывают разные: петрушечные куклы, вязаные пальчиковые куклы, мягкие подвижные «куклы-рукавички», комбинированные куклы, «я–куклы», куклы-марионетки.</a:t>
            </a:r>
          </a:p>
        </p:txBody>
      </p:sp>
      <p:pic>
        <p:nvPicPr>
          <p:cNvPr id="146436" name="Picture 4" descr="BBY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1163638" cy="1728788"/>
          </a:xfrm>
          <a:prstGeom prst="rect">
            <a:avLst/>
          </a:prstGeom>
          <a:noFill/>
        </p:spPr>
      </p:pic>
      <p:pic>
        <p:nvPicPr>
          <p:cNvPr id="146438" name="Picture 6" descr="gir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620713"/>
            <a:ext cx="1081088" cy="1873250"/>
          </a:xfrm>
          <a:prstGeom prst="rect">
            <a:avLst/>
          </a:prstGeom>
          <a:noFill/>
        </p:spPr>
      </p:pic>
      <p:pic>
        <p:nvPicPr>
          <p:cNvPr id="146439" name="Picture 7" descr="P1030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33825"/>
            <a:ext cx="1779588" cy="23717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46440" name="Picture 8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3933825"/>
            <a:ext cx="1504950" cy="23082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000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Массаж кистей рук и пальцев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5400675" cy="5329237"/>
          </a:xfrm>
        </p:spPr>
        <p:txBody>
          <a:bodyPr/>
          <a:lstStyle/>
          <a:p>
            <a:r>
              <a:rPr lang="ru-RU" sz="24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Массаж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является одним из видов пассивной гимнастики. Он оказывает общеукрепляющее действие на мышечную систему, повышая тонус, эластичность и сократительную способность мышц.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Приемы массажа и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кистей и пальцев рук:</a:t>
            </a:r>
            <a:endParaRPr lang="ru-RU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массаж тыльной стороны кистей рук 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массаж  ладони 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массаж пальцев рук </a:t>
            </a:r>
          </a:p>
        </p:txBody>
      </p:sp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005263"/>
            <a:ext cx="2952750" cy="25606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052513"/>
            <a:ext cx="2132013" cy="2692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627688" cy="792162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Массажеры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9211" name="Picture 11" descr="P1040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438" y="3141663"/>
            <a:ext cx="4681537" cy="3513137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792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147050" cy="2016125"/>
          </a:xfrm>
          <a:noFill/>
          <a:ln/>
        </p:spPr>
        <p:txBody>
          <a:bodyPr/>
          <a:lstStyle/>
          <a:p>
            <a:pPr marL="533400" indent="-533400"/>
            <a:r>
              <a:rPr lang="ru-RU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Упражнения с </a:t>
            </a:r>
            <a:r>
              <a:rPr lang="ru-RU" sz="24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массажерами</a:t>
            </a: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катать по столу от кончиков пальцев до локтя, между ладонями, по тыльной стороне кисти.</a:t>
            </a:r>
          </a:p>
          <a:p>
            <a:pPr marL="533400" indent="-533400"/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Выполнять упражнения надо обязательно каждой рукой по очереди.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ясли\DSC026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2357958" cy="1768469"/>
          </a:xfrm>
          <a:prstGeom prst="rect">
            <a:avLst/>
          </a:prstGeom>
          <a:noFill/>
        </p:spPr>
      </p:pic>
      <p:pic>
        <p:nvPicPr>
          <p:cNvPr id="2051" name="Picture 3" descr="F:\ясли\DSC02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571612"/>
            <a:ext cx="2190766" cy="1643074"/>
          </a:xfrm>
          <a:prstGeom prst="rect">
            <a:avLst/>
          </a:prstGeom>
          <a:noFill/>
        </p:spPr>
      </p:pic>
      <p:pic>
        <p:nvPicPr>
          <p:cNvPr id="2052" name="Picture 4" descr="F:\ясли\DSC02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256"/>
            <a:ext cx="2500330" cy="1875248"/>
          </a:xfrm>
          <a:prstGeom prst="rect">
            <a:avLst/>
          </a:prstGeom>
          <a:noFill/>
        </p:spPr>
      </p:pic>
      <p:pic>
        <p:nvPicPr>
          <p:cNvPr id="2053" name="Picture 5" descr="F:\ясли\DSC027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714884"/>
            <a:ext cx="2214546" cy="1660909"/>
          </a:xfrm>
          <a:prstGeom prst="rect">
            <a:avLst/>
          </a:prstGeom>
          <a:noFill/>
        </p:spPr>
      </p:pic>
      <p:pic>
        <p:nvPicPr>
          <p:cNvPr id="10" name="00029.M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286116" y="2786058"/>
            <a:ext cx="2857488" cy="2143116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мелкая моторика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Ребенок </a:t>
            </a:r>
            <a:r>
              <a:rPr lang="ru-RU" dirty="0"/>
              <a:t>постоянно изучает , постигает </a:t>
            </a:r>
            <a:r>
              <a:rPr lang="ru-RU" dirty="0" smtClean="0"/>
              <a:t>окружающий мир </a:t>
            </a:r>
            <a:r>
              <a:rPr lang="ru-RU" dirty="0"/>
              <a:t>. Основной метод накопление информации – прикосновения. Ребенку необходимо все хватать , трогать , гладить и пробовать на вкус Роль взрослого помочь ему в этом дать необходимый стимул развития. Поэтому начинать работу по развитию мелкой моторики нужно с самого раннего возраста. В младшем дошкольном возрасте можно выполнять простые упражнения , сопровождаемые стихотворным текстом.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0"/>
            <a:ext cx="5399088" cy="64770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Заключение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2736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2"/>
                </a:solidFill>
              </a:rPr>
              <a:t>		</a:t>
            </a:r>
            <a:r>
              <a:rPr lang="ru-RU" sz="2400" dirty="0">
                <a:solidFill>
                  <a:schemeClr val="tx1"/>
                </a:solidFill>
              </a:rPr>
              <a:t>Развитие мелкой моторики и тактильно-двигательного восприятия у детей позволяет детям </a:t>
            </a:r>
          </a:p>
          <a:p>
            <a:pPr>
              <a:lnSpc>
                <a:spcPct val="80000"/>
              </a:lnSpc>
            </a:pPr>
            <a:r>
              <a:rPr lang="ru-RU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овладеть навыками письма, рисования, ручного труда, что в будущем поможет избежать многих проблем школьного обучения,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лучше адаптироваться в практической жизни,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научиться понимать многие явления окружающего мира. </a:t>
            </a:r>
          </a:p>
        </p:txBody>
      </p:sp>
      <p:pic>
        <p:nvPicPr>
          <p:cNvPr id="1372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13100"/>
            <a:ext cx="3333750" cy="333375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</p:pic>
      <p:pic>
        <p:nvPicPr>
          <p:cNvPr id="1372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429000"/>
            <a:ext cx="1905000" cy="2619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372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644900"/>
            <a:ext cx="2095500" cy="2838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baby0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1571625"/>
            <a:ext cx="221456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3714752"/>
            <a:ext cx="78581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Желаю удачи!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33375"/>
            <a:ext cx="7775575" cy="6477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dirty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Средства развития мелкой моторики</a:t>
            </a:r>
            <a:endParaRPr lang="ru-RU" sz="4400" b="1" u="sng" dirty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100" name="Oval 4"/>
          <p:cNvSpPr>
            <a:spLocks noChangeArrowheads="1"/>
          </p:cNvSpPr>
          <p:nvPr/>
        </p:nvSpPr>
        <p:spPr bwMode="auto">
          <a:xfrm>
            <a:off x="323850" y="2708275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01" name="Oval 5"/>
          <p:cNvSpPr>
            <a:spLocks noChangeArrowheads="1"/>
          </p:cNvSpPr>
          <p:nvPr/>
        </p:nvSpPr>
        <p:spPr bwMode="auto">
          <a:xfrm>
            <a:off x="250825" y="1052513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02" name="Oval 6"/>
          <p:cNvSpPr>
            <a:spLocks noChangeArrowheads="1"/>
          </p:cNvSpPr>
          <p:nvPr/>
        </p:nvSpPr>
        <p:spPr bwMode="auto">
          <a:xfrm>
            <a:off x="395288" y="4365625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03" name="Oval 7"/>
          <p:cNvSpPr>
            <a:spLocks noChangeArrowheads="1"/>
          </p:cNvSpPr>
          <p:nvPr/>
        </p:nvSpPr>
        <p:spPr bwMode="auto">
          <a:xfrm>
            <a:off x="3059113" y="1844675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04" name="Oval 8"/>
          <p:cNvSpPr>
            <a:spLocks noChangeArrowheads="1"/>
          </p:cNvSpPr>
          <p:nvPr/>
        </p:nvSpPr>
        <p:spPr bwMode="auto">
          <a:xfrm>
            <a:off x="5795963" y="2708275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05" name="Oval 9"/>
          <p:cNvSpPr>
            <a:spLocks noChangeArrowheads="1"/>
          </p:cNvSpPr>
          <p:nvPr/>
        </p:nvSpPr>
        <p:spPr bwMode="auto">
          <a:xfrm>
            <a:off x="5867400" y="4365625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06" name="Oval 10"/>
          <p:cNvSpPr>
            <a:spLocks noChangeArrowheads="1"/>
          </p:cNvSpPr>
          <p:nvPr/>
        </p:nvSpPr>
        <p:spPr bwMode="auto">
          <a:xfrm>
            <a:off x="6500826" y="1052513"/>
            <a:ext cx="2319324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Крышки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2107" name="Oval 11"/>
          <p:cNvSpPr>
            <a:spLocks noChangeArrowheads="1"/>
          </p:cNvSpPr>
          <p:nvPr/>
        </p:nvSpPr>
        <p:spPr bwMode="auto">
          <a:xfrm>
            <a:off x="3203575" y="3573463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Шнурки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755650" y="134143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Пластилин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900113" y="2852738"/>
            <a:ext cx="2016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Крупа, бусы, пуговицы</a:t>
            </a: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3492500" y="1989138"/>
            <a:ext cx="2089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Природный материал</a:t>
            </a:r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6372225" y="29972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Куклы</a:t>
            </a:r>
          </a:p>
        </p:txBody>
      </p:sp>
      <p:sp>
        <p:nvSpPr>
          <p:cNvPr id="132118" name="Oval 22"/>
          <p:cNvSpPr>
            <a:spLocks noChangeArrowheads="1"/>
          </p:cNvSpPr>
          <p:nvPr/>
        </p:nvSpPr>
        <p:spPr bwMode="auto">
          <a:xfrm>
            <a:off x="3132138" y="5300663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Краски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900113" y="465296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Песок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6443663" y="46529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Прищепки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132101" grpId="0" animBg="1"/>
      <p:bldP spid="132102" grpId="0" animBg="1"/>
      <p:bldP spid="132103" grpId="0" animBg="1"/>
      <p:bldP spid="132104" grpId="0" animBg="1"/>
      <p:bldP spid="132105" grpId="0" animBg="1"/>
      <p:bldP spid="132106" grpId="0" animBg="1"/>
      <p:bldP spid="132107" grpId="0" animBg="1"/>
      <p:bldP spid="132108" grpId="0"/>
      <p:bldP spid="132111" grpId="0"/>
      <p:bldP spid="132113" grpId="0"/>
      <p:bldP spid="132117" grpId="0"/>
      <p:bldP spid="132118" grpId="0" animBg="1"/>
      <p:bldP spid="132119" grpId="0"/>
      <p:bldP spid="132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67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развития мелкой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3357554" y="1571612"/>
            <a:ext cx="1428760" cy="107157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с </a:t>
            </a:r>
            <a:r>
              <a:rPr lang="ru-RU" dirty="0" err="1" smtClean="0"/>
              <a:t>пла</a:t>
            </a:r>
            <a:endParaRPr lang="ru-RU" dirty="0" smtClean="0"/>
          </a:p>
          <a:p>
            <a:pPr algn="ctr"/>
            <a:r>
              <a:rPr lang="ru-RU" dirty="0" err="1" smtClean="0"/>
              <a:t>стилином</a:t>
            </a:r>
            <a:endParaRPr lang="ru-RU" dirty="0"/>
          </a:p>
        </p:txBody>
      </p:sp>
      <p:sp>
        <p:nvSpPr>
          <p:cNvPr id="19" name="Облако 18"/>
          <p:cNvSpPr/>
          <p:nvPr/>
        </p:nvSpPr>
        <p:spPr>
          <a:xfrm>
            <a:off x="714348" y="1785926"/>
            <a:ext cx="1643074" cy="121444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2285984" y="3000372"/>
            <a:ext cx="1428760" cy="107157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с прищепками</a:t>
            </a:r>
            <a:endParaRPr lang="ru-RU" dirty="0"/>
          </a:p>
        </p:txBody>
      </p:sp>
      <p:sp>
        <p:nvSpPr>
          <p:cNvPr id="21" name="Облако 20"/>
          <p:cNvSpPr/>
          <p:nvPr/>
        </p:nvSpPr>
        <p:spPr>
          <a:xfrm>
            <a:off x="5643570" y="1643050"/>
            <a:ext cx="1428760" cy="107157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шнуровки</a:t>
            </a:r>
            <a:endParaRPr lang="ru-RU" dirty="0"/>
          </a:p>
        </p:txBody>
      </p:sp>
      <p:sp>
        <p:nvSpPr>
          <p:cNvPr id="22" name="Облако 21"/>
          <p:cNvSpPr/>
          <p:nvPr/>
        </p:nvSpPr>
        <p:spPr>
          <a:xfrm>
            <a:off x="4214810" y="3143248"/>
            <a:ext cx="2214578" cy="157163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и раскрашивание</a:t>
            </a:r>
            <a:endParaRPr lang="ru-RU" dirty="0"/>
          </a:p>
        </p:txBody>
      </p:sp>
      <p:sp>
        <p:nvSpPr>
          <p:cNvPr id="23" name="Облако 22"/>
          <p:cNvSpPr/>
          <p:nvPr/>
        </p:nvSpPr>
        <p:spPr>
          <a:xfrm>
            <a:off x="6929454" y="2285992"/>
            <a:ext cx="1857388" cy="150019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Массаж кистей  рук и пальцев</a:t>
            </a:r>
            <a:endParaRPr lang="ru-RU" dirty="0"/>
          </a:p>
        </p:txBody>
      </p:sp>
      <p:sp>
        <p:nvSpPr>
          <p:cNvPr id="24" name="Облако 23"/>
          <p:cNvSpPr/>
          <p:nvPr/>
        </p:nvSpPr>
        <p:spPr>
          <a:xfrm>
            <a:off x="7143768" y="4214818"/>
            <a:ext cx="1428760" cy="107157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Пальчиковый театр</a:t>
            </a:r>
            <a:endParaRPr lang="ru-RU" dirty="0"/>
          </a:p>
        </p:txBody>
      </p:sp>
      <p:sp>
        <p:nvSpPr>
          <p:cNvPr id="25" name="Облако 24"/>
          <p:cNvSpPr/>
          <p:nvPr/>
        </p:nvSpPr>
        <p:spPr>
          <a:xfrm>
            <a:off x="214282" y="4000504"/>
            <a:ext cx="1928826" cy="1785950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с конструкторами и мозаикой</a:t>
            </a:r>
            <a:endParaRPr lang="ru-RU" dirty="0"/>
          </a:p>
        </p:txBody>
      </p:sp>
      <p:sp>
        <p:nvSpPr>
          <p:cNvPr id="26" name="Облако 25"/>
          <p:cNvSpPr/>
          <p:nvPr/>
        </p:nvSpPr>
        <p:spPr>
          <a:xfrm>
            <a:off x="2357422" y="4857760"/>
            <a:ext cx="2214578" cy="178595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с крупой, бусинками, пуговицами, камешками</a:t>
            </a:r>
            <a:endParaRPr lang="ru-RU" dirty="0"/>
          </a:p>
        </p:txBody>
      </p:sp>
      <p:sp>
        <p:nvSpPr>
          <p:cNvPr id="27" name="Облако 26"/>
          <p:cNvSpPr/>
          <p:nvPr/>
        </p:nvSpPr>
        <p:spPr>
          <a:xfrm>
            <a:off x="4714876" y="4857760"/>
            <a:ext cx="1857388" cy="150019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Песко</a:t>
            </a:r>
            <a:endParaRPr lang="ru-RU" dirty="0" smtClean="0"/>
          </a:p>
          <a:p>
            <a:pPr algn="ctr"/>
            <a:r>
              <a:rPr lang="ru-RU" dirty="0" smtClean="0"/>
              <a:t>терапия</a:t>
            </a:r>
            <a:endParaRPr lang="ru-RU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дедушка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бабушка,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папочка,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мамочка,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деточка моя,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и вся семья.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 пригибать пальчики к ладошке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большого, а со слов «А вот и вся семья»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рукой охватывать весь кулачок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Кошки-мышки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кулак,                                                                     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кулак левой руки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– ладошка,                           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пальцы, ладонь вверх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ладошку села кошка.                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«когти» правой руки водят по ладошке левой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Села мышек посчитать,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 пять.                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рукой загибать по одному пальцу левой 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Мышки очень испугались,                                           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вращать кулаком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норки быстро разбежались                       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спрятать кулак под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правую подмышку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00012.M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214422"/>
            <a:ext cx="2476422" cy="185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976622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2071678"/>
            <a:ext cx="4536504" cy="3799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effectLst/>
                <a:ea typeface="Times New Roman"/>
              </a:rPr>
              <a:t>Эти игры оказывают прекрасное тонизирующее и оздоравливающее действие. Детям предлагается сортировать, угадывать с закрытыми глазами, катать между большим и указательным пальцем, придавливать поочередно всеми пальцами обеих рук к столу, стараясь при этом делать вращательные движения. Отлично развивает руку разнообразное нанизывание. Нанизывать можно все что нанизывается: пуговицы, бусы, рожки и макароны, сушки и т. п.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5731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Игры с крупой, бусинками, пуговицами, бросовым материалом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00004.M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857496"/>
            <a:ext cx="3524179" cy="26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517807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91512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Игры с крупами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928802"/>
            <a:ext cx="4500594" cy="532765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Пересыпаем </a:t>
            </a:r>
            <a:r>
              <a:rPr lang="ru-RU" sz="2400" dirty="0">
                <a:solidFill>
                  <a:schemeClr val="tx1"/>
                </a:solidFill>
              </a:rPr>
              <a:t>крупу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Дождь, град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Прячем ручки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Покормим </a:t>
            </a:r>
            <a:r>
              <a:rPr lang="ru-RU" sz="2400" dirty="0">
                <a:solidFill>
                  <a:schemeClr val="tx1"/>
                </a:solidFill>
              </a:rPr>
              <a:t>птичек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Разложи по тарелочкам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Вкусная </a:t>
            </a:r>
            <a:r>
              <a:rPr lang="ru-RU" sz="2400" dirty="0" smtClean="0">
                <a:solidFill>
                  <a:schemeClr val="tx1"/>
                </a:solidFill>
              </a:rPr>
              <a:t>кашка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00015.M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4071966" cy="3500462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91512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Игры с крупами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785926"/>
            <a:ext cx="4500594" cy="532765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Найди </a:t>
            </a:r>
            <a:r>
              <a:rPr lang="ru-RU" sz="2800" dirty="0">
                <a:solidFill>
                  <a:schemeClr val="tx1"/>
                </a:solidFill>
              </a:rPr>
              <a:t>игрушку</a:t>
            </a:r>
          </a:p>
          <a:p>
            <a:r>
              <a:rPr lang="ru-RU" sz="2800" dirty="0">
                <a:solidFill>
                  <a:schemeClr val="tx1"/>
                </a:solidFill>
              </a:rPr>
              <a:t>Игра «Золушка»</a:t>
            </a:r>
          </a:p>
          <a:p>
            <a:r>
              <a:rPr lang="ru-RU" sz="2800" dirty="0">
                <a:solidFill>
                  <a:schemeClr val="tx1"/>
                </a:solidFill>
              </a:rPr>
              <a:t>«Отгадай, какая крупа в мешочке»</a:t>
            </a:r>
          </a:p>
          <a:p>
            <a:r>
              <a:rPr lang="ru-RU" sz="2800" dirty="0">
                <a:solidFill>
                  <a:schemeClr val="tx1"/>
                </a:solidFill>
              </a:rPr>
              <a:t>«Сухой бассейн» из гороха и фасоли</a:t>
            </a:r>
          </a:p>
        </p:txBody>
      </p:sp>
      <p:pic>
        <p:nvPicPr>
          <p:cNvPr id="6" name="00028.M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3714776" cy="3286148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8363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Игры с природным материалом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81525"/>
            <a:ext cx="9144000" cy="22764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990033"/>
                </a:solidFill>
              </a:rPr>
              <a:t>		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Гуляя с ребенком во дворе, в парке, в лесу, обратите внимание на то, как щедро может одарить природа наблюдательного человека. Из камешков и палочек можно создавать интересные творческие композиции, из снега и глины лепить большие и маленькие фигуры. Все это позволяет развивать тактильно-двигательное восприятие ребенка.</a:t>
            </a:r>
          </a:p>
        </p:txBody>
      </p:sp>
      <p:pic>
        <p:nvPicPr>
          <p:cNvPr id="139270" name="Picture 6" descr="P1030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700213"/>
            <a:ext cx="3240087" cy="2432050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39271" name="Picture 7" descr="P1030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2806700" cy="210502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39272" name="Picture 8" descr="P1030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981075"/>
            <a:ext cx="2808288" cy="2106613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theme/theme1.xml><?xml version="1.0" encoding="utf-8"?>
<a:theme xmlns:a="http://schemas.openxmlformats.org/drawingml/2006/main" name="природа и школа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 и школа</Template>
  <TotalTime>0</TotalTime>
  <Words>575</Words>
  <Application>Microsoft Office PowerPoint</Application>
  <PresentationFormat>Экран (4:3)</PresentationFormat>
  <Paragraphs>95</Paragraphs>
  <Slides>21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природа и школа</vt:lpstr>
      <vt:lpstr>Развиваем мелкую моторику с помощью игр</vt:lpstr>
      <vt:lpstr>Что такое мелкая моторика</vt:lpstr>
      <vt:lpstr>Слайд 3</vt:lpstr>
      <vt:lpstr>Способы развития мелкой моторики</vt:lpstr>
      <vt:lpstr>Пальчиковые игры</vt:lpstr>
      <vt:lpstr>Игры с крупой, бусинками, пуговицами, бросовым материалом </vt:lpstr>
      <vt:lpstr>Игры с крупами</vt:lpstr>
      <vt:lpstr>Игры с крупами</vt:lpstr>
      <vt:lpstr>Игры с природным материалом</vt:lpstr>
      <vt:lpstr>Игры с песком </vt:lpstr>
      <vt:lpstr>Игры с пластилином</vt:lpstr>
      <vt:lpstr>Лепка из пластилина, глины и соленого теста</vt:lpstr>
      <vt:lpstr>Игры с конструктором, мозаикой</vt:lpstr>
      <vt:lpstr>Шнуровки –зачем они?</vt:lpstr>
      <vt:lpstr>Рисование</vt:lpstr>
      <vt:lpstr>Пальчиковый театр</vt:lpstr>
      <vt:lpstr> Массаж кистей рук и пальцев</vt:lpstr>
      <vt:lpstr>Массажеры</vt:lpstr>
      <vt:lpstr>Игры с прищепками</vt:lpstr>
      <vt:lpstr>Заключение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2010-01-27T14:48:45Z</dcterms:created>
  <dcterms:modified xsi:type="dcterms:W3CDTF">2021-06-02T14:42:24Z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