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</p:sldIdLst>
  <p:sldSz cx="9144000" cy="6858000" type="screen4x3"/>
  <p:notesSz cx="9144000" cy="6858000"/>
  <p:defaultTextStyle>
    <a:defPPr>
      <a:defRPr lang="fr-FR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5DF8408-718E-445B-8122-916C47115259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0B9B224-A883-44FE-B7E1-0401DFE209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24EF6D8-F551-4E37-B2CA-585673CBC5B7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E8E2E08-9412-443B-9DA2-773AB0C07A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041B8DE-1AFD-4594-BAFB-B09B70331F4D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4FD8C3F-7CC7-4444-9395-006250F3E5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918366D-FA99-43DA-BB66-38F4A22637B9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557CE4D-5A82-4837-B7C9-C7EB87FAF9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3F1FD78-BA80-433D-AB77-C1A8BA8DED4E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2B2B00C-8A71-400B-A3F5-A64570DA03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fr-FR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56D8E6B-3D98-4AB2-923F-4DB9E8621D31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B593C8A-18FF-474C-BE36-1541D6D255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fr-FR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7DDE063-19FE-44FA-8BDE-463B1F3D7FB1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6EE3A4D-77B3-483B-A20D-3CDF14C72B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A7A55CE-D671-4556-949E-1CFCDA221A6B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C3A3E66-0DF1-4C2F-9237-A09EE49DCE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890D25A-0BEC-4707-86E1-5B07B14FC979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C0AF06C-A6D1-4308-939B-37DC17D1B6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24984C2-8FCE-4FE4-AD18-63F2FC20F0DD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166D20E-0DA8-4F0B-B3A1-5DE1A9BE30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DA576A7-55FC-4BA9-A147-859A7E8B7344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105B1C6-BECB-4116-ACE3-FCE5E57485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CB14DE-7B98-4ADB-9D9A-898811525062}" type="datetimeFigureOut">
              <a:rPr lang="fr-FR"/>
              <a:pPr>
                <a:defRPr/>
              </a:pPr>
              <a:t>26/04/2022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D4006A-3461-4AE4-8EE1-06DF736F0D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&#1088;&#1086;&#1076;&#1080;&#1090;&#1077;&#1083;&#1080;.&#1103;&#1075;&#1087;&#1091;.&#1088;&#1092;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 Black"/>
              </a:rPr>
              <a:t>Роль семьи в воспитании детей</a:t>
            </a:r>
            <a:endParaRPr lang="fr-FR" b="1"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599"/>
          </a:xfrm>
        </p:spPr>
        <p:txBody>
          <a:bodyPr>
            <a:normAutofit/>
          </a:bodyPr>
          <a:lstStyle/>
          <a:p>
            <a:pPr algn="r"/>
            <a:r>
              <a:rPr lang="ru-RU" sz="2400" i="1" smtClean="0">
                <a:solidFill>
                  <a:schemeClr val="tx1"/>
                </a:solidFill>
              </a:rPr>
              <a:t>Колчина </a:t>
            </a:r>
            <a:r>
              <a:rPr lang="ru-RU" sz="2400" i="1" dirty="0" smtClean="0">
                <a:solidFill>
                  <a:schemeClr val="tx1"/>
                </a:solidFill>
              </a:rPr>
              <a:t>О.В.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МДОУ «Детский сад №75»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1 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457200" y="1988840"/>
            <a:ext cx="8229600" cy="4137323"/>
          </a:xfrm>
        </p:spPr>
        <p:txBody>
          <a:bodyPr/>
          <a:lstStyle/>
          <a:p>
            <a:pPr marL="0" indent="269875" algn="just">
              <a:buNone/>
              <a:defRPr/>
            </a:pPr>
            <a:r>
              <a:rPr lang="ru-RU" sz="2800" b="1">
                <a:solidFill>
                  <a:srgbClr val="0070C0"/>
                </a:solidFill>
              </a:rPr>
              <a:t>Каждый ребенок, живущий в семье, должен быть любим независимо ни от чего.</a:t>
            </a:r>
            <a:endParaRPr/>
          </a:p>
          <a:p>
            <a:pPr marL="0" indent="269875" algn="just">
              <a:buNone/>
              <a:defRPr/>
            </a:pPr>
            <a:endParaRPr lang="ru-RU" sz="1600"/>
          </a:p>
          <a:p>
            <a:pPr marL="0" indent="269875" algn="just">
              <a:buNone/>
              <a:defRPr/>
            </a:pPr>
            <a:r>
              <a:rPr lang="ru-RU" sz="2800"/>
              <a:t>Лишённый этого чувства человек не способен уважать своих близких, сограждан, Родину, Атмосфера любви и сердечной привязанности, чуткости, заботливости членов семьи друг о друге оказывает сильнейшее влияние на детскую психику, даёт широкий простор для проявления чувств ребёнка, формирования и реализации его нравственных потребностей. 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2 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988840"/>
            <a:ext cx="9144000" cy="4869159"/>
          </a:xfrm>
        </p:spPr>
        <p:txBody>
          <a:bodyPr/>
          <a:lstStyle/>
          <a:p>
            <a:pPr marL="88900" indent="287338" algn="just">
              <a:buNone/>
              <a:defRPr/>
            </a:pPr>
            <a:r>
              <a:rPr lang="ru-RU" sz="2400" b="1">
                <a:solidFill>
                  <a:srgbClr val="0070C0"/>
                </a:solidFill>
              </a:rPr>
              <a:t>Каждый ребенок должен жить в атмосфере искренности и доброты. </a:t>
            </a:r>
            <a:endParaRPr/>
          </a:p>
          <a:p>
            <a:pPr marL="88900" indent="287338" algn="just">
              <a:buNone/>
              <a:defRPr/>
            </a:pPr>
            <a:r>
              <a:rPr lang="ru-RU" sz="2400"/>
              <a:t>Иногда родители прибегают ко лжи в самых различных обстоятельствах жизни, считая это спасением во многих жизненных обстоятельствах. Всякую фальшь, обман ребёнок подмечает с чрезвычайной остротой и быстротой, а, подметив, впадает в смущение и подозрительность. Если ребёнку нельзя сообщить что-то, то следует честно и прямо отказать в ответе. Лучше отвечать так: «Я не имею право сказать тебе это; каждый человек обязан хранить известные секреты, а допытываться о чужих секретах неделикатно и нескромно». Этим не нарушается прямота и искренность и преподаётся урок долга, дисциплины и порядочности. 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3 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988840"/>
            <a:ext cx="9144000" cy="4869159"/>
          </a:xfrm>
        </p:spPr>
        <p:txBody>
          <a:bodyPr/>
          <a:lstStyle/>
          <a:p>
            <a:pPr marL="0" indent="287338" algn="just">
              <a:buNone/>
              <a:defRPr/>
            </a:pPr>
            <a:r>
              <a:rPr lang="ru-RU" sz="2200" b="1">
                <a:solidFill>
                  <a:srgbClr val="0070C0"/>
                </a:solidFill>
              </a:rPr>
              <a:t>Ребенок должен иметь право на разъяснение и рассуждение. </a:t>
            </a:r>
            <a:br>
              <a:rPr lang="ru-RU" sz="2200" b="1">
                <a:solidFill>
                  <a:srgbClr val="0070C0"/>
                </a:solidFill>
              </a:rPr>
            </a:br>
            <a:endParaRPr lang="ru-RU" sz="2200" b="1">
              <a:solidFill>
                <a:srgbClr val="0070C0"/>
              </a:solidFill>
            </a:endParaRPr>
          </a:p>
          <a:p>
            <a:pPr marL="0" indent="287338" algn="just">
              <a:buNone/>
              <a:defRPr/>
            </a:pPr>
            <a:r>
              <a:rPr lang="ru-RU" sz="2200"/>
              <a:t>Как правильно говорить с ребёнком? Всё дело в том, что необходимо знать, а также необходимо думать, что сказать и как сказать. Во-первых, не надо говорить ребёнку или подростку то, что он очень хорошо знает и без нас. Во-вторых, надо задумываться над тоном, манерой нашего разговора, чтобы избежать «отчитываний» и «скучных проповедей». Именно семья в самую первую очередь учит культуре коммуникативного общения. Громкие нравоучения, разборы поступков в присутствии многих людей вызывают глухое устойчивое раздражение и нежелание хоть что-нибудь изменить в своей жизни в лучшую сторону. В-третьих, необходимо определить, какого практического результата мы хотим добиться в ходе беседы. Словом мы убеждаем, но убеждение не может существовать без его реализации. </a:t>
            </a:r>
            <a:endParaRPr/>
          </a:p>
          <a:p>
            <a:pPr marL="88900" indent="287338" algn="just">
              <a:buNone/>
              <a:defRPr/>
            </a:pPr>
            <a:r>
              <a:rPr lang="ru-RU" sz="2400"/>
              <a:t> 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4 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988840"/>
            <a:ext cx="8964488" cy="4869159"/>
          </a:xfrm>
        </p:spPr>
        <p:txBody>
          <a:bodyPr/>
          <a:lstStyle/>
          <a:p>
            <a:pPr marL="177800" indent="376238" algn="just">
              <a:buNone/>
              <a:defRPr/>
            </a:pPr>
            <a:r>
              <a:rPr lang="ru-RU" sz="2800" b="1">
                <a:solidFill>
                  <a:srgbClr val="0070C0"/>
                </a:solidFill>
              </a:rPr>
              <a:t>Исключение из правил организации жизни в семье безнравственных приемов наказания ребенка.</a:t>
            </a:r>
            <a:endParaRPr/>
          </a:p>
          <a:p>
            <a:pPr marL="177800" indent="376238" algn="just">
              <a:buNone/>
              <a:defRPr/>
            </a:pPr>
            <a:endParaRPr lang="ru-RU" sz="2800" b="1">
              <a:solidFill>
                <a:srgbClr val="0070C0"/>
              </a:solidFill>
            </a:endParaRPr>
          </a:p>
          <a:p>
            <a:pPr marL="177800" indent="376238" algn="just">
              <a:buNone/>
              <a:defRPr/>
            </a:pPr>
            <a:r>
              <a:rPr lang="ru-RU" sz="2800"/>
              <a:t>Наказание имеет воспитательную силу в том случае, когда оно убеждает, заставляет задуматься над собственным поведением, над отношением к людям. Но наказание не должно оскорблять достоинство человека, выражать неверие в него.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5 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988840"/>
            <a:ext cx="8964488" cy="4869159"/>
          </a:xfrm>
        </p:spPr>
        <p:txBody>
          <a:bodyPr/>
          <a:lstStyle/>
          <a:p>
            <a:pPr marL="88900" indent="287338" algn="just">
              <a:buNone/>
              <a:tabLst>
                <a:tab pos="0" algn="l"/>
                <a:tab pos="90488" algn="l"/>
              </a:tabLst>
              <a:defRPr/>
            </a:pPr>
            <a:r>
              <a:rPr lang="ru-RU" sz="2600" b="1">
                <a:solidFill>
                  <a:srgbClr val="0070C0"/>
                </a:solidFill>
              </a:rPr>
              <a:t>Закон понимания ребенком слов «можно», «надо», «нельзя». </a:t>
            </a:r>
            <a:endParaRPr/>
          </a:p>
          <a:p>
            <a:pPr marL="88900" indent="287338" algn="just">
              <a:buNone/>
              <a:tabLst>
                <a:tab pos="0" algn="l"/>
                <a:tab pos="90488" algn="l"/>
              </a:tabLst>
              <a:defRPr/>
            </a:pPr>
            <a:r>
              <a:rPr lang="ru-RU" sz="2600"/>
              <a:t>Очень важным методом в воспитании В. А. Сухомлинский считал запрещение. Оно предупреждает многие недостатки в поведении, учит детей разумно относиться к своим желаниям. Желаний у детей и подростков очень много, но их все невозможно и не нужно удовлетворять. «Если старшие стремятся удовлетворять любое желание ребёнка, то из него вырастает капризное существо, раб прихотей и тиран ближних. С детства надо учить человека управлять своими желаниями, правильно относиться к понятиям «можно», «надо», «нельзя».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6 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988840"/>
            <a:ext cx="8964488" cy="4869159"/>
          </a:xfrm>
        </p:spPr>
        <p:txBody>
          <a:bodyPr/>
          <a:lstStyle/>
          <a:p>
            <a:pPr marL="0" indent="449263" algn="just">
              <a:buNone/>
              <a:defRPr/>
            </a:pPr>
            <a:r>
              <a:rPr lang="ru-RU" sz="2600" b="1">
                <a:solidFill>
                  <a:srgbClr val="0070C0"/>
                </a:solidFill>
              </a:rPr>
              <a:t>Традиции и обычаи семьи должны быть окрашены положительными эмоциями и чувствами.</a:t>
            </a:r>
            <a:endParaRPr/>
          </a:p>
          <a:p>
            <a:pPr marL="0" indent="449263" algn="just">
              <a:buNone/>
              <a:defRPr/>
            </a:pPr>
            <a:endParaRPr lang="ru-RU" sz="2600"/>
          </a:p>
          <a:p>
            <a:pPr marL="0" indent="449263" algn="just">
              <a:buNone/>
              <a:defRPr/>
            </a:pPr>
            <a:r>
              <a:rPr lang="ru-RU" sz="2600"/>
              <a:t>Суть эмоциональной ситуации как средства воспитания состоит в том, что в связи с каким-либо событием, поступком человек ощущает тончайшие переживания другого и отвечает на них своими собственными переживаниями. Чувства не навязываются, а пробуждаются. Пробудить эти чувства можно лишь искренними переживаниями.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7 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988840"/>
            <a:ext cx="8964488" cy="4869159"/>
          </a:xfrm>
        </p:spPr>
        <p:txBody>
          <a:bodyPr/>
          <a:lstStyle/>
          <a:p>
            <a:pPr marL="88900" indent="287338" algn="just">
              <a:buNone/>
              <a:defRPr/>
            </a:pPr>
            <a:r>
              <a:rPr lang="ru-RU" sz="2800" b="1">
                <a:solidFill>
                  <a:srgbClr val="0070C0"/>
                </a:solidFill>
              </a:rPr>
              <a:t>Родители должны демонстрировать своим детям собственную работоспособность и блага, связанные с нею. </a:t>
            </a:r>
            <a:endParaRPr/>
          </a:p>
          <a:p>
            <a:pPr marL="88900" indent="287338" algn="just">
              <a:buNone/>
              <a:defRPr/>
            </a:pPr>
            <a:r>
              <a:rPr lang="ru-RU" sz="2800"/>
              <a:t>Ребенок должен видеть, что все члены семьи заняты созидательным трудом, что праздность в доме не свойственна членам семьи, что труд — это не наказание, а возможность сделать свою жизнь лучше. Постоянно наблюдая за работой взрослых, ребёнок начинает имитировать это в игре, а затем и сам включается в процесс труда как помощник и, наконец, как самостоятельный исполнитель.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8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988840"/>
            <a:ext cx="8964488" cy="4869159"/>
          </a:xfrm>
        </p:spPr>
        <p:txBody>
          <a:bodyPr/>
          <a:lstStyle/>
          <a:p>
            <a:pPr marL="88900" indent="376238" algn="just">
              <a:buNone/>
              <a:tabLst>
                <a:tab pos="539750" algn="l"/>
              </a:tabLst>
              <a:defRPr/>
            </a:pPr>
            <a:r>
              <a:rPr lang="ru-RU" sz="2600" b="1">
                <a:solidFill>
                  <a:srgbClr val="0070C0"/>
                </a:solidFill>
              </a:rPr>
              <a:t>Закон культивирования в семье положительных привычек. </a:t>
            </a:r>
            <a:endParaRPr/>
          </a:p>
          <a:p>
            <a:pPr marL="88900" indent="376238" algn="just">
              <a:buNone/>
              <a:tabLst>
                <a:tab pos="539750" algn="l"/>
              </a:tabLst>
              <a:defRPr/>
            </a:pPr>
            <a:endParaRPr lang="ru-RU" sz="1400"/>
          </a:p>
          <a:p>
            <a:pPr marL="88900" indent="376238" algn="just">
              <a:buNone/>
              <a:tabLst>
                <a:tab pos="539750" algn="l"/>
              </a:tabLst>
              <a:defRPr/>
            </a:pPr>
            <a:r>
              <a:rPr lang="ru-RU" sz="2600"/>
              <a:t>Можно много раз говорить своему ребенку о том, что нельзя много есть и при этом на его глазах съедать огромное количество еды. Можно говорить о вреде курения и самому взрослому курить не переставая. Такие примеры - модель для подражания и активного использования в жизни. Необходимо исключение так называемых дополнительных раздражителей из жизни ребёнка: чрезмерной роскоши, ужасающей нищеты, чрезмерных лакомств, табака, алкоголя.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Закон семьи 9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988840"/>
            <a:ext cx="8964488" cy="4869159"/>
          </a:xfrm>
        </p:spPr>
        <p:txBody>
          <a:bodyPr/>
          <a:lstStyle/>
          <a:p>
            <a:pPr marL="269875" indent="449263" algn="just">
              <a:buNone/>
              <a:defRPr/>
            </a:pPr>
            <a:r>
              <a:rPr lang="ru-RU" sz="2800" b="1">
                <a:solidFill>
                  <a:srgbClr val="0070C0"/>
                </a:solidFill>
              </a:rPr>
              <a:t>Создание условий для общения ребенка с нравственными людьми. </a:t>
            </a:r>
            <a:endParaRPr/>
          </a:p>
          <a:p>
            <a:pPr marL="269875" indent="449263" algn="just">
              <a:buNone/>
              <a:defRPr/>
            </a:pPr>
            <a:endParaRPr lang="ru-RU" sz="2800"/>
          </a:p>
          <a:p>
            <a:pPr marL="269875" indent="449263" algn="just">
              <a:buNone/>
              <a:defRPr/>
            </a:pPr>
            <a:r>
              <a:rPr lang="ru-RU" sz="2800"/>
              <a:t>Для того чтобы ребенок вырос нравственно здоровым, его необходимо максимально оградить от контакта с безнравственными людьми.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61094" cy="3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Российский телефон доверия для детей, подростков и их родителей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555775" y="476671"/>
            <a:ext cx="6131023" cy="778097"/>
          </a:xfrm>
        </p:spPr>
        <p:txBody>
          <a:bodyPr/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r>
              <a:rPr lang="ru-RU" b="1">
                <a:solidFill>
                  <a:srgbClr val="0070C0"/>
                </a:solidFill>
                <a:latin typeface="Arial Black"/>
              </a:rPr>
              <a:t>Конституция РФ</a:t>
            </a:r>
            <a:br>
              <a:rPr lang="ru-RU" b="1">
                <a:solidFill>
                  <a:srgbClr val="0070C0"/>
                </a:solidFill>
                <a:latin typeface="Arial Black"/>
              </a:rPr>
            </a:br>
            <a:endParaRPr lang="fr-FR" b="1"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428875" y="1600200"/>
            <a:ext cx="6535612" cy="4525962"/>
          </a:xfrm>
        </p:spPr>
        <p:txBody>
          <a:bodyPr/>
          <a:lstStyle/>
          <a:p>
            <a:pPr>
              <a:buNone/>
              <a:defRPr/>
            </a:pPr>
            <a:r>
              <a:rPr lang="ru-RU" b="1"/>
              <a:t>Статья 38</a:t>
            </a:r>
            <a:endParaRPr lang="ru-RU"/>
          </a:p>
          <a:p>
            <a:pPr>
              <a:buNone/>
              <a:defRPr/>
            </a:pPr>
            <a:r>
              <a:rPr lang="ru-RU"/>
              <a:t>1. Материнство и детство, семья находятся под защитой государства.</a:t>
            </a:r>
            <a:endParaRPr/>
          </a:p>
          <a:p>
            <a:pPr>
              <a:buNone/>
              <a:defRPr/>
            </a:pPr>
            <a:r>
              <a:rPr lang="ru-RU"/>
              <a:t>2. </a:t>
            </a:r>
            <a:r>
              <a:rPr lang="ru-RU" b="1">
                <a:solidFill>
                  <a:srgbClr val="FF0000"/>
                </a:solidFill>
              </a:rPr>
              <a:t>Забота о детях, их воспитание - равное право и обязанность родителей.</a:t>
            </a:r>
            <a:endParaRPr lang="ru-RU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fr-FR">
              <a:solidFill>
                <a:srgbClr val="42607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816424"/>
          </a:xfrm>
        </p:spPr>
        <p:txBody>
          <a:bodyPr>
            <a:normAutofit/>
          </a:bodyPr>
          <a:lstStyle/>
          <a:p>
            <a:pPr marL="0" indent="0"/>
            <a:r>
              <a:rPr lang="ru-RU" b="1" dirty="0" smtClean="0"/>
              <a:t>Спасибо за ваше внимание!</a:t>
            </a:r>
            <a:br>
              <a:rPr lang="ru-RU" b="1" dirty="0" smtClean="0"/>
            </a:br>
            <a:r>
              <a:rPr lang="ru-RU" dirty="0" smtClean="0"/>
              <a:t>Более подробная информация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</a:t>
            </a:r>
            <a:r>
              <a:rPr lang="ru-RU" dirty="0" err="1" smtClean="0">
                <a:hlinkClick r:id="rId2"/>
              </a:rPr>
              <a:t>родители.ягпу.рф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C:\Users\Оля\Desktop\442c412c1483a68dc20a23c7050ca1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576064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/>
          <p:nvPr/>
        </p:nvSpPr>
        <p:spPr bwMode="auto">
          <a:xfrm>
            <a:off x="2267744" y="260648"/>
            <a:ext cx="68762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b="1" i="0" u="none" strike="noStrike" cap="none" spc="0">
                <a:ln>
                  <a:noFill/>
                </a:ln>
                <a:solidFill>
                  <a:srgbClr val="0070C0"/>
                </a:solidFill>
                <a:latin typeface="Arial Black"/>
                <a:ea typeface="+mj-ea"/>
                <a:cs typeface="+mj-cs"/>
              </a:rPr>
              <a:t>Семейный Кодекс РФ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411760" y="1196752"/>
            <a:ext cx="6732240" cy="5342011"/>
          </a:xfrm>
        </p:spPr>
        <p:txBody>
          <a:bodyPr/>
          <a:lstStyle/>
          <a:p>
            <a:pPr marL="0" indent="360363">
              <a:buNone/>
              <a:defRPr/>
            </a:pPr>
            <a:r>
              <a:rPr lang="ru-RU" sz="2600" b="1"/>
              <a:t>Статья 63. Права и обязанности родителей по воспитанию и образованию детей</a:t>
            </a:r>
            <a:endParaRPr/>
          </a:p>
          <a:p>
            <a:pPr marL="0" indent="360363">
              <a:buNone/>
              <a:defRPr/>
            </a:pPr>
            <a:r>
              <a:rPr lang="ru-RU" sz="2600">
                <a:solidFill>
                  <a:srgbClr val="FF0000"/>
                </a:solidFill>
              </a:rPr>
              <a:t>1. Родители имеют право и обязаны воспитывать своих детей.</a:t>
            </a:r>
            <a:endParaRPr/>
          </a:p>
          <a:p>
            <a:pPr marL="0" indent="360363">
              <a:buNone/>
              <a:defRPr/>
            </a:pPr>
            <a:r>
              <a:rPr lang="ru-RU" sz="2600">
                <a:solidFill>
                  <a:srgbClr val="FF0000"/>
                </a:solidFill>
              </a:rPr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</a:t>
            </a:r>
            <a:endParaRPr/>
          </a:p>
          <a:p>
            <a:pPr marL="0" indent="360363">
              <a:buNone/>
              <a:defRPr/>
            </a:pPr>
            <a:r>
              <a:rPr lang="ru-RU" sz="2600">
                <a:solidFill>
                  <a:srgbClr val="FF0000"/>
                </a:solidFill>
              </a:rPr>
              <a:t>Родители имеют преимущественное право на обучение и воспитание своих детей перед всеми другими лицами</a:t>
            </a:r>
            <a:r>
              <a:rPr lang="ru-RU" sz="2600"/>
              <a:t>.</a:t>
            </a:r>
            <a:endParaRPr/>
          </a:p>
          <a:p>
            <a:pPr>
              <a:buNone/>
              <a:defRPr/>
            </a:pPr>
            <a:endParaRPr lang="fr-FR">
              <a:solidFill>
                <a:srgbClr val="42607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267744" y="0"/>
            <a:ext cx="7164288" cy="720080"/>
          </a:xfrm>
        </p:spPr>
        <p:txBody>
          <a:bodyPr/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r>
              <a:rPr lang="ru-RU" sz="3200" b="1">
                <a:solidFill>
                  <a:srgbClr val="0070C0"/>
                </a:solidFill>
                <a:latin typeface="Arial Black"/>
              </a:rPr>
              <a:t>Закон об Образовании РФ</a:t>
            </a:r>
            <a:r>
              <a:rPr lang="ru-RU"/>
              <a:t/>
            </a:r>
            <a:br>
              <a:rPr lang="ru-RU"/>
            </a:br>
            <a:endParaRPr lang="fr-FR" b="1"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483768" y="836712"/>
            <a:ext cx="6660231" cy="6021288"/>
          </a:xfrm>
        </p:spPr>
        <p:txBody>
          <a:bodyPr/>
          <a:lstStyle/>
          <a:p>
            <a:pPr marL="0" indent="269875">
              <a:buNone/>
              <a:defRPr/>
            </a:pPr>
            <a:r>
              <a:rPr lang="ru-RU" sz="2200" b="1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  <a:endParaRPr/>
          </a:p>
          <a:p>
            <a:pPr marL="0" indent="269875">
              <a:buNone/>
              <a:defRPr/>
            </a:pPr>
            <a:r>
              <a:rPr lang="ru-RU" sz="2200"/>
              <a:t>1.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</a:t>
            </a:r>
            <a:r>
              <a:rPr lang="ru-RU" sz="2200" b="1">
                <a:solidFill>
                  <a:srgbClr val="FF0000"/>
                </a:solidFill>
              </a:rPr>
              <a:t>Они обязаны заложить основы физического, нравственного и интеллектуального развития личности ребенка.</a:t>
            </a:r>
            <a:endParaRPr lang="ru-RU" sz="2200">
              <a:solidFill>
                <a:srgbClr val="FF0000"/>
              </a:solidFill>
            </a:endParaRPr>
          </a:p>
          <a:p>
            <a:pPr marL="0" indent="269875">
              <a:buNone/>
              <a:defRPr/>
            </a:pPr>
            <a:r>
              <a:rPr lang="ru-RU" sz="2200"/>
              <a:t>2. Органы государственной власти и органы местного самоуправления, </a:t>
            </a:r>
            <a:r>
              <a:rPr lang="ru-RU" sz="2200" b="1">
                <a:solidFill>
                  <a:srgbClr val="FF0000"/>
                </a:solidFill>
              </a:rPr>
              <a:t>образовательные организации оказывают помощь родителям (законным представителям) несовершеннолетних обучающихся в воспитании детей</a:t>
            </a:r>
            <a:r>
              <a:rPr lang="ru-RU" sz="2200"/>
              <a:t>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  <a:endParaRPr/>
          </a:p>
          <a:p>
            <a:pPr>
              <a:buNone/>
              <a:defRPr/>
            </a:pPr>
            <a:endParaRPr lang="fr-FR">
              <a:solidFill>
                <a:srgbClr val="42607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267744" y="260648"/>
            <a:ext cx="6876256" cy="692696"/>
          </a:xfrm>
        </p:spPr>
        <p:txBody>
          <a:bodyPr/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r>
              <a:rPr lang="ru-RU" sz="3200" b="1">
                <a:solidFill>
                  <a:srgbClr val="0070C0"/>
                </a:solidFill>
                <a:latin typeface="Arial Black"/>
              </a:rPr>
              <a:t>Конвенция о правах ребенка</a:t>
            </a:r>
            <a:r>
              <a:rPr lang="ru-RU"/>
              <a:t/>
            </a:r>
            <a:br>
              <a:rPr lang="ru-RU"/>
            </a:br>
            <a:endParaRPr lang="fr-FR" b="1"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483768" y="836712"/>
            <a:ext cx="6660231" cy="6021288"/>
          </a:xfrm>
        </p:spPr>
        <p:txBody>
          <a:bodyPr/>
          <a:lstStyle/>
          <a:p>
            <a:pPr marL="0" indent="269875">
              <a:buNone/>
              <a:defRPr/>
            </a:pPr>
            <a:r>
              <a:rPr lang="ru-RU" sz="2200" b="1"/>
              <a:t>Статья 18</a:t>
            </a:r>
            <a:endParaRPr lang="ru-RU" sz="2200"/>
          </a:p>
          <a:p>
            <a:pPr marL="0" indent="269875">
              <a:buNone/>
              <a:defRPr/>
            </a:pPr>
            <a:r>
              <a:rPr lang="ru-RU" sz="2200"/>
              <a:t>1. Государства-участники предпринимают все возможные усилия к тому, чтобы обеспечить признание принципа общей и одинаковой ответственности обоих родителей за воспитание и развитие ребенка. </a:t>
            </a:r>
            <a:r>
              <a:rPr lang="ru-RU" sz="2200" b="1">
                <a:solidFill>
                  <a:srgbClr val="FF0000"/>
                </a:solidFill>
              </a:rPr>
              <a:t>Родители или в соответствующих случаях законные опекуны несут основную ответственность за воспитание и развитие ребенка. </a:t>
            </a:r>
            <a:r>
              <a:rPr lang="ru-RU" sz="2200"/>
              <a:t>Наилучшие интересы ребенка являются предметом их основной заботы.</a:t>
            </a:r>
            <a:endParaRPr/>
          </a:p>
          <a:p>
            <a:pPr marL="0" indent="269875">
              <a:buNone/>
              <a:defRPr/>
            </a:pPr>
            <a:r>
              <a:rPr lang="ru-RU" sz="2200"/>
              <a:t>2. В целях гарантии и содействия осуществлению прав, изложенных в настоящей Конвенции, государства-участники </a:t>
            </a:r>
            <a:r>
              <a:rPr lang="ru-RU" sz="2200" b="1">
                <a:solidFill>
                  <a:srgbClr val="FF0000"/>
                </a:solidFill>
              </a:rPr>
              <a:t>оказывают родителям и законным опекунам надлежащую помощь в выполнении ими своих обязанностей по воспитанию детей и обеспечивают развитие сети детских учреждений.</a:t>
            </a:r>
            <a:endParaRPr/>
          </a:p>
          <a:p>
            <a:pPr>
              <a:buNone/>
              <a:defRPr/>
            </a:pPr>
            <a:endParaRPr lang="fr-FR">
              <a:solidFill>
                <a:srgbClr val="42607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3" descr="http://cdutt-kirov.ucoz.ru/dlya_roditelej/semja.jpg"/>
          <p:cNvPicPr/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b="1">
                <a:solidFill>
                  <a:srgbClr val="0070C0"/>
                </a:solidFill>
                <a:latin typeface="Arial Black"/>
              </a:rPr>
              <a:t>Хорошее воспитание – </a:t>
            </a:r>
            <a:br>
              <a:rPr lang="ru-RU" sz="3600" b="1">
                <a:solidFill>
                  <a:srgbClr val="0070C0"/>
                </a:solidFill>
                <a:latin typeface="Arial Black"/>
              </a:rPr>
            </a:br>
            <a:r>
              <a:rPr lang="ru-RU" sz="3600" b="1">
                <a:solidFill>
                  <a:srgbClr val="0070C0"/>
                </a:solidFill>
                <a:latin typeface="Arial Black"/>
              </a:rPr>
              <a:t>лучшее наследство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539552" y="1988840"/>
            <a:ext cx="8229600" cy="4525963"/>
          </a:xfrm>
        </p:spPr>
        <p:txBody>
          <a:bodyPr/>
          <a:lstStyle/>
          <a:p>
            <a:pPr marL="0" indent="360363" algn="just">
              <a:buNone/>
              <a:defRPr/>
            </a:pPr>
            <a:r>
              <a:rPr lang="ru-RU"/>
              <a:t>Как гласит пословица: - «Хорошее воспитание — лучшее наследство». В воспитании человека ведущую роль несомненно играет семья. Детский сад, школа, двор, друзья, средства массовой информации могут выступать лишь в виде вторичного коррекционного фактора. Поэтому о создании духовной атмосферы семьи следует заботиться в первую очередь.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 bwMode="auto">
          <a:xfrm>
            <a:off x="0" y="1700808"/>
            <a:ext cx="9144000" cy="5157192"/>
          </a:xfrm>
        </p:spPr>
        <p:txBody>
          <a:bodyPr/>
          <a:lstStyle/>
          <a:p>
            <a:pPr marL="88900" indent="271463" algn="just">
              <a:buNone/>
              <a:defRPr/>
            </a:pPr>
            <a:r>
              <a:rPr lang="ru-RU" sz="2600"/>
              <a:t>Семья - это любовь и забота, труд и совместный отдых, радости и печали, привычки и традиции. В семье закладываются нравственные основы личности. Семейное воспитание — это не только моменты прямого контакта. </a:t>
            </a:r>
            <a:endParaRPr/>
          </a:p>
          <a:p>
            <a:pPr marL="88900" indent="271463" algn="just">
              <a:buNone/>
              <a:defRPr/>
            </a:pPr>
            <a:r>
              <a:rPr lang="ru-RU" sz="2600"/>
              <a:t>Вот что советует родителям А. С. Макаренко: «Не думайте, что вы воспитываете ребенка только тогда, когда с ним разговариваете, или поучаете его, или приказываете ему. Вы воспитываете его в каждый момент вашей жизни, даже тогда, когда вас нет дома. Как вы одеваетесь, как вы разговариваете с другими людьми и о других людях, как вы радуетесь или печалитесь... как вы смеетесь, читаете газету — все это имеет для ребенка большое значение»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 bwMode="auto">
          <a:xfrm>
            <a:off x="467544" y="2492896"/>
            <a:ext cx="8229600" cy="3129211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600"/>
              <a:t>Предлагаем Вам нравственные законы существования семьи. К ним относятся следующие законы, на основе которых в каждой семье зарождаются, формируются и укрепляются традиции и обычаи семьи. </a:t>
            </a:r>
            <a:br>
              <a:rPr lang="ru-RU" sz="36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785</Words>
  <Application>Microsoft Office PowerPoint</Application>
  <DocSecurity>0</DocSecurity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117</vt:lpstr>
      <vt:lpstr>Роль семьи в воспитании детей</vt:lpstr>
      <vt:lpstr> Конституция РФ </vt:lpstr>
      <vt:lpstr>Слайд 3</vt:lpstr>
      <vt:lpstr> Закон об Образовании РФ </vt:lpstr>
      <vt:lpstr> Конвенция о правах ребенка </vt:lpstr>
      <vt:lpstr>Слайд 6</vt:lpstr>
      <vt:lpstr>Хорошее воспитание –  лучшее наследство</vt:lpstr>
      <vt:lpstr>Слайд 8</vt:lpstr>
      <vt:lpstr>Слайд 9</vt:lpstr>
      <vt:lpstr>Закон семьи 1 </vt:lpstr>
      <vt:lpstr>Закон семьи 2 </vt:lpstr>
      <vt:lpstr>Закон семьи 3 </vt:lpstr>
      <vt:lpstr>Закон семьи 4 </vt:lpstr>
      <vt:lpstr>Закон семьи 5 </vt:lpstr>
      <vt:lpstr>Закон семьи 6 </vt:lpstr>
      <vt:lpstr>Закон семьи 7 </vt:lpstr>
      <vt:lpstr>Закон семьи 8</vt:lpstr>
      <vt:lpstr>Закон семьи 9</vt:lpstr>
      <vt:lpstr>Российский телефон доверия для детей, подростков и их родителей</vt:lpstr>
      <vt:lpstr>Спасибо за ваше внимание! Более подробная информация https://родители.ягпу.рф  </vt:lpstr>
    </vt:vector>
  </TitlesOfParts>
  <Manager/>
  <Company>Twoja nazwa firmy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subject/>
  <dc:creator>ppsworld.ru</dc:creator>
  <cp:keywords/>
  <dc:description/>
  <cp:lastModifiedBy>Оля</cp:lastModifiedBy>
  <cp:revision>18</cp:revision>
  <dcterms:created xsi:type="dcterms:W3CDTF">2013-05-07T09:21:53Z</dcterms:created>
  <dcterms:modified xsi:type="dcterms:W3CDTF">2022-04-26T12:45:20Z</dcterms:modified>
  <cp:category/>
  <dc:identifier/>
  <cp:contentStatus/>
  <dc:language/>
  <cp:version/>
</cp:coreProperties>
</file>