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6" r:id="rId9"/>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3A51C9F-F8AE-4BF0-821E-F69436217960}" type="datetimeFigureOut">
              <a:rPr lang="ru-RU"/>
              <a:pPr>
                <a:defRPr/>
              </a:pPr>
              <a:t>17.06.2022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8A00583-FB54-4576-BC71-825D37634130}" type="slidenum">
              <a:rPr lang="ru-RU"/>
              <a:pPr>
                <a:defRPr/>
              </a:pPr>
              <a:t>‹#›</a:t>
            </a:fld>
            <a:endParaRPr lang="ru-RU"/>
          </a:p>
        </p:txBody>
      </p:sp>
    </p:spTree>
    <p:extLst>
      <p:ext uri="{BB962C8B-B14F-4D97-AF65-F5344CB8AC3E}">
        <p14:creationId xmlns:p14="http://schemas.microsoft.com/office/powerpoint/2010/main" val="4009856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26F00FD-B94B-4233-8CAF-BFD67CECC5F6}" type="datetimeFigureOut">
              <a:rPr lang="ru-RU"/>
              <a:pPr>
                <a:defRPr/>
              </a:pPr>
              <a:t>17.06.2022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A34B04C-918E-47D2-94C1-A1191A2F1145}" type="slidenum">
              <a:rPr lang="ru-RU"/>
              <a:pPr>
                <a:defRPr/>
              </a:pPr>
              <a:t>‹#›</a:t>
            </a:fld>
            <a:endParaRPr lang="ru-RU"/>
          </a:p>
        </p:txBody>
      </p:sp>
    </p:spTree>
    <p:extLst>
      <p:ext uri="{BB962C8B-B14F-4D97-AF65-F5344CB8AC3E}">
        <p14:creationId xmlns:p14="http://schemas.microsoft.com/office/powerpoint/2010/main" val="774198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3714476-CDD4-4B30-8505-0F55DC83563F}" type="datetimeFigureOut">
              <a:rPr lang="ru-RU"/>
              <a:pPr>
                <a:defRPr/>
              </a:pPr>
              <a:t>17.06.2022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2B04174-8052-47D4-8C32-BFC1F498DD5C}" type="slidenum">
              <a:rPr lang="ru-RU"/>
              <a:pPr>
                <a:defRPr/>
              </a:pPr>
              <a:t>‹#›</a:t>
            </a:fld>
            <a:endParaRPr lang="ru-RU"/>
          </a:p>
        </p:txBody>
      </p:sp>
    </p:spTree>
    <p:extLst>
      <p:ext uri="{BB962C8B-B14F-4D97-AF65-F5344CB8AC3E}">
        <p14:creationId xmlns:p14="http://schemas.microsoft.com/office/powerpoint/2010/main" val="396220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6D347F2-F043-48AA-A289-7EC5E30EDC6A}" type="datetimeFigureOut">
              <a:rPr lang="ru-RU"/>
              <a:pPr>
                <a:defRPr/>
              </a:pPr>
              <a:t>17.06.2022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A9D4443-325F-42CD-9BCE-BE829C9663A9}" type="slidenum">
              <a:rPr lang="ru-RU"/>
              <a:pPr>
                <a:defRPr/>
              </a:pPr>
              <a:t>‹#›</a:t>
            </a:fld>
            <a:endParaRPr lang="ru-RU"/>
          </a:p>
        </p:txBody>
      </p:sp>
    </p:spTree>
    <p:extLst>
      <p:ext uri="{BB962C8B-B14F-4D97-AF65-F5344CB8AC3E}">
        <p14:creationId xmlns:p14="http://schemas.microsoft.com/office/powerpoint/2010/main" val="3834481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A0797C3C-DA6D-4A2D-A9F2-3C1030A70383}" type="datetimeFigureOut">
              <a:rPr lang="ru-RU"/>
              <a:pPr>
                <a:defRPr/>
              </a:pPr>
              <a:t>17.06.2022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7A2F4AE-DA1A-4F71-A84A-37BE3A470114}" type="slidenum">
              <a:rPr lang="ru-RU"/>
              <a:pPr>
                <a:defRPr/>
              </a:pPr>
              <a:t>‹#›</a:t>
            </a:fld>
            <a:endParaRPr lang="ru-RU"/>
          </a:p>
        </p:txBody>
      </p:sp>
    </p:spTree>
    <p:extLst>
      <p:ext uri="{BB962C8B-B14F-4D97-AF65-F5344CB8AC3E}">
        <p14:creationId xmlns:p14="http://schemas.microsoft.com/office/powerpoint/2010/main" val="2654262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7D103F7E-9B02-4CF8-9EBB-DB9B0A422BF2}" type="datetimeFigureOut">
              <a:rPr lang="ru-RU"/>
              <a:pPr>
                <a:defRPr/>
              </a:pPr>
              <a:t>17.06.2022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9677DF1-5CF2-4311-9046-1B271625907B}" type="slidenum">
              <a:rPr lang="ru-RU"/>
              <a:pPr>
                <a:defRPr/>
              </a:pPr>
              <a:t>‹#›</a:t>
            </a:fld>
            <a:endParaRPr lang="ru-RU"/>
          </a:p>
        </p:txBody>
      </p:sp>
    </p:spTree>
    <p:extLst>
      <p:ext uri="{BB962C8B-B14F-4D97-AF65-F5344CB8AC3E}">
        <p14:creationId xmlns:p14="http://schemas.microsoft.com/office/powerpoint/2010/main" val="989541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29E1D4C-4456-4052-A902-55FBBA733DBA}" type="datetimeFigureOut">
              <a:rPr lang="ru-RU"/>
              <a:pPr>
                <a:defRPr/>
              </a:pPr>
              <a:t>17.06.2022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7A1811C-25DC-4373-A550-0F7350DAAFC6}" type="slidenum">
              <a:rPr lang="ru-RU"/>
              <a:pPr>
                <a:defRPr/>
              </a:pPr>
              <a:t>‹#›</a:t>
            </a:fld>
            <a:endParaRPr lang="ru-RU"/>
          </a:p>
        </p:txBody>
      </p:sp>
    </p:spTree>
    <p:extLst>
      <p:ext uri="{BB962C8B-B14F-4D97-AF65-F5344CB8AC3E}">
        <p14:creationId xmlns:p14="http://schemas.microsoft.com/office/powerpoint/2010/main" val="46283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CF258776-E791-4FED-9F78-3311972C4949}" type="datetimeFigureOut">
              <a:rPr lang="ru-RU"/>
              <a:pPr>
                <a:defRPr/>
              </a:pPr>
              <a:t>17.06.2022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70849797-3609-4F99-8965-D05AD32CEC63}" type="slidenum">
              <a:rPr lang="ru-RU"/>
              <a:pPr>
                <a:defRPr/>
              </a:pPr>
              <a:t>‹#›</a:t>
            </a:fld>
            <a:endParaRPr lang="ru-RU"/>
          </a:p>
        </p:txBody>
      </p:sp>
    </p:spTree>
    <p:extLst>
      <p:ext uri="{BB962C8B-B14F-4D97-AF65-F5344CB8AC3E}">
        <p14:creationId xmlns:p14="http://schemas.microsoft.com/office/powerpoint/2010/main" val="341405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1AB5E9A-733F-42B9-97F7-B13EC7417D49}" type="datetimeFigureOut">
              <a:rPr lang="ru-RU"/>
              <a:pPr>
                <a:defRPr/>
              </a:pPr>
              <a:t>17.06.2022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5EA8B6A3-2A17-48FF-A64B-D42C7739C198}" type="slidenum">
              <a:rPr lang="ru-RU"/>
              <a:pPr>
                <a:defRPr/>
              </a:pPr>
              <a:t>‹#›</a:t>
            </a:fld>
            <a:endParaRPr lang="ru-RU"/>
          </a:p>
        </p:txBody>
      </p:sp>
    </p:spTree>
    <p:extLst>
      <p:ext uri="{BB962C8B-B14F-4D97-AF65-F5344CB8AC3E}">
        <p14:creationId xmlns:p14="http://schemas.microsoft.com/office/powerpoint/2010/main" val="251071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7B524B3-8D43-4CFD-85DB-D21AC80CD6EC}" type="datetimeFigureOut">
              <a:rPr lang="ru-RU"/>
              <a:pPr>
                <a:defRPr/>
              </a:pPr>
              <a:t>17.06.2022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2BAE7C5-12B8-4426-8E7E-78ECE1354757}" type="slidenum">
              <a:rPr lang="ru-RU"/>
              <a:pPr>
                <a:defRPr/>
              </a:pPr>
              <a:t>‹#›</a:t>
            </a:fld>
            <a:endParaRPr lang="ru-RU"/>
          </a:p>
        </p:txBody>
      </p:sp>
    </p:spTree>
    <p:extLst>
      <p:ext uri="{BB962C8B-B14F-4D97-AF65-F5344CB8AC3E}">
        <p14:creationId xmlns:p14="http://schemas.microsoft.com/office/powerpoint/2010/main" val="1398396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11EC4F2-7380-40DC-AF4B-26F1F0449B1E}" type="datetimeFigureOut">
              <a:rPr lang="ru-RU"/>
              <a:pPr>
                <a:defRPr/>
              </a:pPr>
              <a:t>17.06.2022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294006B-ECAD-4112-95D7-A2FE4C8AAB09}" type="slidenum">
              <a:rPr lang="ru-RU"/>
              <a:pPr>
                <a:defRPr/>
              </a:pPr>
              <a:t>‹#›</a:t>
            </a:fld>
            <a:endParaRPr lang="ru-RU"/>
          </a:p>
        </p:txBody>
      </p:sp>
    </p:spTree>
    <p:extLst>
      <p:ext uri="{BB962C8B-B14F-4D97-AF65-F5344CB8AC3E}">
        <p14:creationId xmlns:p14="http://schemas.microsoft.com/office/powerpoint/2010/main" val="414855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866637B-132C-4FC8-BFAA-1BD5652B899F}" type="datetimeFigureOut">
              <a:rPr lang="ru-RU"/>
              <a:pPr>
                <a:defRPr/>
              </a:pPr>
              <a:t>17.06.2022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9CC2849C-509F-480F-BE5B-9014035B6DD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1088;&#1086;&#1076;&#1080;&#1090;&#1077;&#1083;&#1080;.&#1103;&#1075;&#1087;&#1091;.&#1088;&#1092;/"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4"/>
          <p:cNvSpPr txBox="1">
            <a:spLocks noChangeArrowheads="1"/>
          </p:cNvSpPr>
          <p:nvPr/>
        </p:nvSpPr>
        <p:spPr bwMode="auto">
          <a:xfrm>
            <a:off x="4284663" y="7938"/>
            <a:ext cx="4211637"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ru-RU" sz="3200" b="1">
              <a:solidFill>
                <a:schemeClr val="tx2"/>
              </a:solidFill>
              <a:latin typeface="Times New Roman" pitchFamily="18" charset="0"/>
              <a:cs typeface="Times New Roman" pitchFamily="18" charset="0"/>
            </a:endParaRPr>
          </a:p>
          <a:p>
            <a:pPr algn="ctr" eaLnBrk="1" hangingPunct="1"/>
            <a:endParaRPr lang="ru-RU" sz="3200" b="1">
              <a:solidFill>
                <a:schemeClr val="tx2"/>
              </a:solidFill>
              <a:latin typeface="Times New Roman" pitchFamily="18" charset="0"/>
              <a:cs typeface="Times New Roman" pitchFamily="18" charset="0"/>
            </a:endParaRPr>
          </a:p>
          <a:p>
            <a:pPr algn="ctr" eaLnBrk="1" hangingPunct="1"/>
            <a:r>
              <a:rPr lang="ru-RU" sz="3200" b="1">
                <a:solidFill>
                  <a:schemeClr val="tx2"/>
                </a:solidFill>
                <a:latin typeface="Times New Roman" pitchFamily="18" charset="0"/>
                <a:cs typeface="Times New Roman" pitchFamily="18" charset="0"/>
              </a:rPr>
              <a:t>Детские страхи: причины возникновения и методы их преодоления</a:t>
            </a:r>
          </a:p>
          <a:p>
            <a:pPr algn="ctr" eaLnBrk="1" hangingPunct="1"/>
            <a:endParaRPr lang="ru-RU" sz="4400" b="1">
              <a:solidFill>
                <a:schemeClr val="tx2"/>
              </a:solidFill>
              <a:latin typeface="Times New Roman" pitchFamily="18" charset="0"/>
              <a:cs typeface="Times New Roman" pitchFamily="18" charset="0"/>
            </a:endParaRPr>
          </a:p>
          <a:p>
            <a:pPr algn="ctr" eaLnBrk="1" hangingPunct="1"/>
            <a:endParaRPr lang="ru-RU" sz="4400" b="1">
              <a:solidFill>
                <a:schemeClr val="tx2"/>
              </a:solidFill>
              <a:latin typeface="Times New Roman" pitchFamily="18" charset="0"/>
              <a:cs typeface="Times New Roman" pitchFamily="18" charset="0"/>
            </a:endParaRPr>
          </a:p>
          <a:p>
            <a:pPr algn="ctr" eaLnBrk="1" hangingPunct="1"/>
            <a:endParaRPr lang="ru-RU" sz="4400" b="1">
              <a:solidFill>
                <a:schemeClr val="tx2"/>
              </a:solidFill>
              <a:latin typeface="Times New Roman" pitchFamily="18" charset="0"/>
              <a:cs typeface="Times New Roman" pitchFamily="18" charset="0"/>
            </a:endParaRPr>
          </a:p>
          <a:p>
            <a:pPr algn="ctr" eaLnBrk="1" hangingPunct="1"/>
            <a:endParaRPr lang="ru-RU" sz="4400" b="1">
              <a:solidFill>
                <a:schemeClr val="tx2"/>
              </a:solidFill>
              <a:latin typeface="Times New Roman" pitchFamily="18" charset="0"/>
              <a:cs typeface="Times New Roman" pitchFamily="18" charset="0"/>
            </a:endParaRPr>
          </a:p>
        </p:txBody>
      </p:sp>
      <p:pic>
        <p:nvPicPr>
          <p:cNvPr id="2051" name="Рисунок 8" descr="strah.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4375" y="642938"/>
            <a:ext cx="321945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Рисунок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825" y="3644900"/>
            <a:ext cx="2771775"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Прямоугольник 4"/>
          <p:cNvSpPr>
            <a:spLocks noChangeArrowheads="1"/>
          </p:cNvSpPr>
          <p:nvPr/>
        </p:nvSpPr>
        <p:spPr bwMode="auto">
          <a:xfrm>
            <a:off x="785813" y="5143500"/>
            <a:ext cx="35448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a:t>Педагог-психолог Колчина О.В.</a:t>
            </a:r>
          </a:p>
          <a:p>
            <a:r>
              <a:rPr lang="ru-RU"/>
              <a:t>МДОУ «Детский сад № 75»</a:t>
            </a:r>
          </a:p>
        </p:txBody>
      </p:sp>
      <p:pic>
        <p:nvPicPr>
          <p:cNvPr id="2054" name="Picture 5" descr="https://xn--d1aciboont.xn--c1aym9b.xn--p1ai/wp-content/uploads/2021/08/foto_olymp_meredian-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2643188"/>
            <a:ext cx="91440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6" descr="https://xn--d1aciboont.xn--c1aym9b.xn--p1ai/wp-content/uploads/2021/08/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72438" y="1214438"/>
            <a:ext cx="89535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descr="https://xn--d1aciboont.xn--c1aym9b.xn--p1ai/wp-content/uploads/2021/08/646px-Logo_yspu-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43813" y="3571875"/>
            <a:ext cx="1643062"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8" descr="https://xn--d1aciboont.xn--c1aym9b.xn--p1ai/wp-content/uploads/2021/08/deti-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57938" y="285750"/>
            <a:ext cx="2540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Прямоугольник 17"/>
          <p:cNvSpPr/>
          <p:nvPr/>
        </p:nvSpPr>
        <p:spPr>
          <a:xfrm>
            <a:off x="1643063" y="142875"/>
            <a:ext cx="4429125" cy="369888"/>
          </a:xfrm>
          <a:prstGeom prst="rect">
            <a:avLst/>
          </a:prstGeom>
        </p:spPr>
        <p:txBody>
          <a:bodyPr>
            <a:spAutoFit/>
          </a:bodyPr>
          <a:lstStyle/>
          <a:p>
            <a:pPr>
              <a:defRPr/>
            </a:pPr>
            <a:r>
              <a:rPr lang="ru-RU" b="1" dirty="0">
                <a:solidFill>
                  <a:srgbClr val="FF0000"/>
                </a:solidFill>
                <a:effectLst>
                  <a:outerShdw blurRad="38100" dist="38100" dir="2700000" algn="tl">
                    <a:srgbClr val="000000">
                      <a:alpha val="43137"/>
                    </a:srgbClr>
                  </a:outerShdw>
                </a:effectLst>
                <a:latin typeface="Arial Black" pitchFamily="34" charset="0"/>
              </a:rPr>
              <a:t>«Родительский университет»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2"/>
          <p:cNvSpPr txBox="1">
            <a:spLocks noChangeArrowheads="1"/>
          </p:cNvSpPr>
          <p:nvPr/>
        </p:nvSpPr>
        <p:spPr bwMode="auto">
          <a:xfrm>
            <a:off x="298450" y="404813"/>
            <a:ext cx="88582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sz="2000">
                <a:latin typeface="Times New Roman" pitchFamily="18" charset="0"/>
                <a:cs typeface="Times New Roman" pitchFamily="18" charset="0"/>
              </a:rPr>
              <a:t>Страх является наиболее опасной эмоцией. Это реакция на действительную или мнимую (но переживаемую как действительность) опасность.</a:t>
            </a:r>
          </a:p>
          <a:p>
            <a:pPr eaLnBrk="1" hangingPunct="1"/>
            <a:endParaRPr lang="ru-RU" sz="2000">
              <a:latin typeface="Times New Roman" pitchFamily="18" charset="0"/>
              <a:cs typeface="Times New Roman" pitchFamily="18" charset="0"/>
            </a:endParaRPr>
          </a:p>
          <a:p>
            <a:pPr eaLnBrk="1" hangingPunct="1"/>
            <a:r>
              <a:rPr lang="ru-RU" sz="2000">
                <a:latin typeface="Times New Roman" pitchFamily="18" charset="0"/>
                <a:cs typeface="Times New Roman" pitchFamily="18" charset="0"/>
              </a:rPr>
              <a:t> </a:t>
            </a:r>
            <a:endParaRPr lang="ru-RU" sz="2000">
              <a:latin typeface="Comic Sans MS" pitchFamily="66" charset="0"/>
            </a:endParaRPr>
          </a:p>
          <a:p>
            <a:pPr eaLnBrk="1" hangingPunct="1"/>
            <a:endParaRPr lang="ru-RU">
              <a:latin typeface="Calibri" pitchFamily="34" charset="0"/>
            </a:endParaRPr>
          </a:p>
        </p:txBody>
      </p:sp>
      <p:sp>
        <p:nvSpPr>
          <p:cNvPr id="3075" name="Прямоугольник 1"/>
          <p:cNvSpPr>
            <a:spLocks noChangeArrowheads="1"/>
          </p:cNvSpPr>
          <p:nvPr/>
        </p:nvSpPr>
        <p:spPr bwMode="auto">
          <a:xfrm>
            <a:off x="468313" y="2265363"/>
            <a:ext cx="457200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1" hangingPunct="1"/>
            <a:r>
              <a:rPr lang="ru-RU" sz="2000">
                <a:latin typeface="Times New Roman" pitchFamily="18" charset="0"/>
                <a:cs typeface="Times New Roman" pitchFamily="18" charset="0"/>
              </a:rPr>
              <a:t>Организм человека устроен так, что борьба со страхом не может продолжаться долго. На биологическом уровне реакция на страх – выделение в кровь большого количества адреналина, вызывающего в организме человека гормональный взрыв.</a:t>
            </a:r>
          </a:p>
          <a:p>
            <a:pPr eaLnBrk="1" hangingPunct="1"/>
            <a:endParaRPr lang="ru-RU" sz="2000">
              <a:latin typeface="Times New Roman" pitchFamily="18" charset="0"/>
              <a:cs typeface="Times New Roman" pitchFamily="18" charset="0"/>
            </a:endParaRPr>
          </a:p>
          <a:p>
            <a:pPr algn="just" eaLnBrk="1" hangingPunct="1"/>
            <a:r>
              <a:rPr lang="ru-RU" sz="2000">
                <a:latin typeface="Times New Roman" pitchFamily="18" charset="0"/>
                <a:cs typeface="Times New Roman" pitchFamily="18" charset="0"/>
              </a:rPr>
              <a:t> На психологическом уровне – это боязнь ситуаций (предметов, людей, событий), влекущих за собой выделение данного гормона.</a:t>
            </a:r>
          </a:p>
        </p:txBody>
      </p:sp>
      <p:pic>
        <p:nvPicPr>
          <p:cNvPr id="3" name="Рисунок 2"/>
          <p:cNvPicPr>
            <a:picLocks noChangeAspect="1"/>
          </p:cNvPicPr>
          <p:nvPr/>
        </p:nvPicPr>
        <p:blipFill>
          <a:blip r:embed="rId2" cstate="print">
            <a:extLst/>
          </a:blip>
          <a:stretch>
            <a:fillRect/>
          </a:stretch>
        </p:blipFill>
        <p:spPr>
          <a:xfrm>
            <a:off x="5220072" y="1700808"/>
            <a:ext cx="3698354" cy="4160649"/>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
          <p:cNvSpPr txBox="1">
            <a:spLocks noChangeArrowheads="1"/>
          </p:cNvSpPr>
          <p:nvPr/>
        </p:nvSpPr>
        <p:spPr bwMode="auto">
          <a:xfrm>
            <a:off x="500063" y="260350"/>
            <a:ext cx="8358187"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ru-RU" sz="2400" b="1">
                <a:latin typeface="Calibri" pitchFamily="34" charset="0"/>
              </a:rPr>
              <a:t>Как возникают детские страхи?</a:t>
            </a:r>
            <a:r>
              <a:rPr lang="ru-RU" sz="2400">
                <a:latin typeface="Calibri" pitchFamily="34" charset="0"/>
              </a:rPr>
              <a:t> </a:t>
            </a:r>
            <a:r>
              <a:rPr lang="ru-RU">
                <a:latin typeface="Calibri" pitchFamily="34" charset="0"/>
              </a:rPr>
              <a:t/>
            </a:r>
            <a:br>
              <a:rPr lang="ru-RU">
                <a:latin typeface="Calibri" pitchFamily="34" charset="0"/>
              </a:rPr>
            </a:br>
            <a:r>
              <a:rPr lang="ru-RU">
                <a:latin typeface="Calibri" pitchFamily="34" charset="0"/>
              </a:rPr>
              <a:t/>
            </a:r>
            <a:br>
              <a:rPr lang="ru-RU">
                <a:latin typeface="Calibri" pitchFamily="34" charset="0"/>
              </a:rPr>
            </a:br>
            <a:r>
              <a:rPr lang="ru-RU">
                <a:latin typeface="Times New Roman" pitchFamily="18" charset="0"/>
                <a:cs typeface="Times New Roman" pitchFamily="18" charset="0"/>
              </a:rPr>
              <a:t>Все маленькие дети чего-нибудь да боятся. Но очень многие родители даже не знают о страхах своего ребенка. Такая ситуация не только парадоксальна, но и опасна, потому что именно страх сплошь и рядом закладывается многими родителями в основу выработки послушания. Зачастую, совершенно не задумываясь о последствиях, мы вызываем страх, чтобы заставать ребенка сделать то, что считаем необходимым. </a:t>
            </a: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endParaRPr lang="ru-RU">
              <a:latin typeface="Times New Roman" pitchFamily="18" charset="0"/>
              <a:cs typeface="Times New Roman" pitchFamily="18" charset="0"/>
            </a:endParaRPr>
          </a:p>
          <a:p>
            <a:pPr algn="ctr" eaLnBrk="1" hangingPunct="1"/>
            <a:r>
              <a:rPr lang="ru-RU">
                <a:latin typeface="Times New Roman" pitchFamily="18" charset="0"/>
                <a:cs typeface="Times New Roman" pitchFamily="18" charset="0"/>
              </a:rPr>
              <a:t/>
            </a:r>
            <a:br>
              <a:rPr lang="ru-RU">
                <a:latin typeface="Times New Roman" pitchFamily="18" charset="0"/>
                <a:cs typeface="Times New Roman" pitchFamily="18" charset="0"/>
              </a:rPr>
            </a:br>
            <a:r>
              <a:rPr lang="ru-RU">
                <a:latin typeface="Times New Roman" pitchFamily="18" charset="0"/>
                <a:cs typeface="Times New Roman" pitchFamily="18" charset="0"/>
              </a:rPr>
              <a:t/>
            </a:r>
            <a:br>
              <a:rPr lang="ru-RU">
                <a:latin typeface="Times New Roman" pitchFamily="18" charset="0"/>
                <a:cs typeface="Times New Roman" pitchFamily="18" charset="0"/>
              </a:rPr>
            </a:br>
            <a:endParaRPr lang="ru-RU">
              <a:latin typeface="Times New Roman" pitchFamily="18" charset="0"/>
              <a:cs typeface="Times New Roman" pitchFamily="18" charset="0"/>
            </a:endParaRPr>
          </a:p>
        </p:txBody>
      </p:sp>
      <p:pic>
        <p:nvPicPr>
          <p:cNvPr id="2" name="Рисунок 1"/>
          <p:cNvPicPr>
            <a:picLocks noChangeAspect="1"/>
          </p:cNvPicPr>
          <p:nvPr/>
        </p:nvPicPr>
        <p:blipFill>
          <a:blip r:embed="rId2" cstate="print">
            <a:extLst/>
          </a:blip>
          <a:stretch>
            <a:fillRect/>
          </a:stretch>
        </p:blipFill>
        <p:spPr>
          <a:xfrm>
            <a:off x="2609180" y="2708920"/>
            <a:ext cx="4139952" cy="2451411"/>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2"/>
          <p:cNvSpPr txBox="1">
            <a:spLocks noChangeArrowheads="1"/>
          </p:cNvSpPr>
          <p:nvPr/>
        </p:nvSpPr>
        <p:spPr bwMode="auto">
          <a:xfrm>
            <a:off x="468313" y="690563"/>
            <a:ext cx="6230937" cy="6186487"/>
          </a:xfrm>
          <a:prstGeom prst="rect">
            <a:avLst/>
          </a:prstGeom>
          <a:noFill/>
          <a:ln>
            <a:noFill/>
          </a:ln>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endParaRPr lang="ru-RU" dirty="0" smtClean="0">
              <a:latin typeface="Comic Sans MS" panose="030F0702030302020204" pitchFamily="66" charset="0"/>
            </a:endParaRPr>
          </a:p>
          <a:p>
            <a:pPr marL="285750" indent="-285750" algn="just" eaLnBrk="1" hangingPunct="1">
              <a:buFont typeface="Wingdings" panose="05000000000000000000" pitchFamily="2" charset="2"/>
              <a:buChar char="Ø"/>
              <a:defRPr/>
            </a:pPr>
            <a:r>
              <a:rPr lang="ru-RU" dirty="0" smtClean="0">
                <a:latin typeface="Times New Roman" panose="02020603050405020304" pitchFamily="18" charset="0"/>
                <a:cs typeface="Times New Roman" panose="02020603050405020304" pitchFamily="18" charset="0"/>
              </a:rPr>
              <a:t>Повышаем голос (вызывая страх громкими звуками и необычными интонациями). </a:t>
            </a:r>
          </a:p>
          <a:p>
            <a:pPr marL="285750" indent="-285750" algn="just" eaLnBrk="1" hangingPunct="1">
              <a:buFont typeface="Wingdings" panose="05000000000000000000" pitchFamily="2" charset="2"/>
              <a:buChar char="Ø"/>
              <a:defRPr/>
            </a:pPr>
            <a:r>
              <a:rPr lang="ru-RU" dirty="0" smtClean="0">
                <a:latin typeface="Times New Roman" panose="02020603050405020304" pitchFamily="18" charset="0"/>
                <a:cs typeface="Times New Roman" panose="02020603050405020304" pitchFamily="18" charset="0"/>
              </a:rPr>
              <a:t>Приводим в пример себя: «Ведь мама и папа всегда убирают свои вещи» (пробуждая у ребенка страх оказаться недостойным своих идеальных родителей). </a:t>
            </a:r>
          </a:p>
          <a:p>
            <a:pPr marL="285750" indent="-285750" algn="just" eaLnBrk="1" hangingPunct="1">
              <a:buFont typeface="Wingdings" panose="05000000000000000000" pitchFamily="2" charset="2"/>
              <a:buChar char="Ø"/>
              <a:defRPr/>
            </a:pPr>
            <a:r>
              <a:rPr lang="ru-RU" dirty="0" smtClean="0">
                <a:latin typeface="Times New Roman" panose="02020603050405020304" pitchFamily="18" charset="0"/>
                <a:cs typeface="Times New Roman" panose="02020603050405020304" pitchFamily="18" charset="0"/>
              </a:rPr>
              <a:t>Угрожаем лишениями, вызывая страх потери: «Придет Петя, я ему отдам твои игрушки, потому, что он хороший мальчик»; «Не разрешу смотреть мультфильм»; «Не пойдешь в зоопарк»; «Больше не буду тебе покупать никаких игрушек» и т.д. </a:t>
            </a:r>
          </a:p>
          <a:p>
            <a:pPr marL="285750" indent="-285750" algn="just" eaLnBrk="1" hangingPunct="1">
              <a:buFont typeface="Wingdings" panose="05000000000000000000" pitchFamily="2" charset="2"/>
              <a:buChar char="Ø"/>
              <a:defRPr/>
            </a:pPr>
            <a:r>
              <a:rPr lang="ru-RU" dirty="0" smtClean="0">
                <a:latin typeface="Times New Roman" panose="02020603050405020304" pitchFamily="18" charset="0"/>
                <a:cs typeface="Times New Roman" panose="02020603050405020304" pitchFamily="18" charset="0"/>
              </a:rPr>
              <a:t>Пускаем в ход телесные наказания, вызывая страх боли и унижения. </a:t>
            </a:r>
          </a:p>
          <a:p>
            <a:pPr marL="285750" indent="-285750" algn="just" eaLnBrk="1" hangingPunct="1">
              <a:buFont typeface="Wingdings" panose="05000000000000000000" pitchFamily="2" charset="2"/>
              <a:buChar char="Ø"/>
              <a:defRPr/>
            </a:pPr>
            <a:endParaRPr lang="ru-RU" dirty="0" smtClean="0">
              <a:latin typeface="Times New Roman" panose="02020603050405020304" pitchFamily="18" charset="0"/>
              <a:cs typeface="Times New Roman" panose="02020603050405020304" pitchFamily="18" charset="0"/>
            </a:endParaRPr>
          </a:p>
          <a:p>
            <a:pPr marL="285750" indent="-285750" algn="just" eaLnBrk="1" hangingPunct="1">
              <a:buFont typeface="Wingdings" panose="05000000000000000000" pitchFamily="2" charset="2"/>
              <a:buChar char="Ø"/>
              <a:defRPr/>
            </a:pPr>
            <a:r>
              <a:rPr lang="ru-RU" dirty="0" smtClean="0">
                <a:latin typeface="Times New Roman" panose="02020603050405020304" pitchFamily="18" charset="0"/>
                <a:cs typeface="Times New Roman" panose="02020603050405020304" pitchFamily="18" charset="0"/>
              </a:rPr>
              <a:t>Пугаем «Запру в ванной и выключу свет»; «Выставлю на лестницу, уйду и не вернусь»; «Посажу тебя в мешок и выброшу на помойку»; «Не будешь слушаться — тебя заберут хулиганы и бандиты»; «От того, что ты меня не слушаешь, я заболею и умру». Такие угрозы формируют у ребенка страх темноты, одиночества, смерти, злых людей (хулиганов, бандитов и т.п.). </a:t>
            </a:r>
            <a:br>
              <a:rPr lang="ru-RU" dirty="0" smtClean="0">
                <a:latin typeface="Times New Roman" panose="02020603050405020304" pitchFamily="18" charset="0"/>
                <a:cs typeface="Times New Roman" panose="02020603050405020304" pitchFamily="18" charset="0"/>
              </a:rPr>
            </a:br>
            <a:endParaRPr lang="ru-RU" dirty="0" smtClean="0">
              <a:latin typeface="Times New Roman" panose="02020603050405020304" pitchFamily="18" charset="0"/>
              <a:cs typeface="Times New Roman" panose="02020603050405020304" pitchFamily="18" charset="0"/>
            </a:endParaRPr>
          </a:p>
        </p:txBody>
      </p:sp>
      <p:sp>
        <p:nvSpPr>
          <p:cNvPr id="2" name="Прямоугольник 1"/>
          <p:cNvSpPr>
            <a:spLocks noChangeArrowheads="1"/>
          </p:cNvSpPr>
          <p:nvPr/>
        </p:nvSpPr>
        <p:spPr bwMode="auto">
          <a:xfrm>
            <a:off x="1908175" y="230188"/>
            <a:ext cx="6192838"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ru-RU">
                <a:latin typeface="Times New Roman" pitchFamily="18" charset="0"/>
                <a:cs typeface="Times New Roman" pitchFamily="18" charset="0"/>
              </a:rPr>
              <a:t>Ребенок не слушается (например, не убирает свои игрушки). К чему мы прибегаем в этой ситуации? </a:t>
            </a:r>
            <a:br>
              <a:rPr lang="ru-RU">
                <a:latin typeface="Times New Roman" pitchFamily="18" charset="0"/>
                <a:cs typeface="Times New Roman" pitchFamily="18" charset="0"/>
              </a:rPr>
            </a:br>
            <a:endParaRPr lang="ru-RU">
              <a:latin typeface="Times New Roman" pitchFamily="18" charset="0"/>
              <a:cs typeface="Times New Roman" pitchFamily="18" charset="0"/>
            </a:endParaRPr>
          </a:p>
        </p:txBody>
      </p:sp>
      <p:pic>
        <p:nvPicPr>
          <p:cNvPr id="5124" name="Рисунок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1916113"/>
            <a:ext cx="2109788" cy="319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p:cNvSpPr txBox="1">
            <a:spLocks noChangeArrowheads="1"/>
          </p:cNvSpPr>
          <p:nvPr/>
        </p:nvSpPr>
        <p:spPr bwMode="auto">
          <a:xfrm>
            <a:off x="250825" y="330200"/>
            <a:ext cx="8715375" cy="649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ru-RU" sz="2000">
                <a:latin typeface="Comic Sans MS" pitchFamily="66" charset="0"/>
              </a:rPr>
              <a:t/>
            </a:r>
            <a:br>
              <a:rPr lang="ru-RU" sz="2000">
                <a:latin typeface="Comic Sans MS" pitchFamily="66" charset="0"/>
              </a:rPr>
            </a:br>
            <a:r>
              <a:rPr lang="ru-RU">
                <a:latin typeface="Times New Roman" pitchFamily="18" charset="0"/>
                <a:cs typeface="Times New Roman" pitchFamily="18" charset="0"/>
              </a:rPr>
              <a:t>Нередко детские страхи вызываются конфликтами в семье. Причем, взрослые зачастую об этом не подозревают, так как дети могут внешне не показывать своего беспокойства. Но у него вдруг начинается тик, заикание, энурез, страх одиночества, </a:t>
            </a:r>
          </a:p>
          <a:p>
            <a:pPr eaLnBrk="1" hangingPunct="1"/>
            <a:r>
              <a:rPr lang="ru-RU">
                <a:latin typeface="Times New Roman" pitchFamily="18" charset="0"/>
                <a:cs typeface="Times New Roman" pitchFamily="18" charset="0"/>
              </a:rPr>
              <a:t>темноты и т.д. </a:t>
            </a:r>
            <a:br>
              <a:rPr lang="ru-RU">
                <a:latin typeface="Times New Roman" pitchFamily="18" charset="0"/>
                <a:cs typeface="Times New Roman" pitchFamily="18" charset="0"/>
              </a:rPr>
            </a:br>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endParaRPr lang="ru-RU">
              <a:latin typeface="Times New Roman" pitchFamily="18" charset="0"/>
              <a:cs typeface="Times New Roman" pitchFamily="18" charset="0"/>
            </a:endParaRPr>
          </a:p>
          <a:p>
            <a:pPr algn="just" eaLnBrk="1" hangingPunct="1"/>
            <a:r>
              <a:rPr lang="ru-RU">
                <a:latin typeface="Times New Roman" pitchFamily="18" charset="0"/>
                <a:cs typeface="Times New Roman" pitchFamily="18" charset="0"/>
              </a:rPr>
              <a:t/>
            </a:r>
            <a:br>
              <a:rPr lang="ru-RU">
                <a:latin typeface="Times New Roman" pitchFamily="18" charset="0"/>
                <a:cs typeface="Times New Roman" pitchFamily="18" charset="0"/>
              </a:rPr>
            </a:br>
            <a:r>
              <a:rPr lang="ru-RU">
                <a:latin typeface="Times New Roman" pitchFamily="18" charset="0"/>
                <a:cs typeface="Times New Roman" pitchFamily="18" charset="0"/>
              </a:rPr>
              <a:t>Кроме того, очень часто страхи появляются у детей, когда их чересчур опекают. Заботящиеся о безопасности малыша родители на каждом шагу дают ему предостережения, из которых он узнает, что мир вокруг него грозен и опасен: «Не бегай!»; «Не трогай!»; «Нельзя!»; «Туда не лезь!». А на вполне естественные вопросы ребенка «почему?» родители пытаются отделаться грубой шуткой, претендуя на оригинальность: «По кочану!» или отвечают предельно лаконично: «Нельзя и всё!», отсюда появляются яркие фантазии. </a:t>
            </a:r>
            <a:br>
              <a:rPr lang="ru-RU">
                <a:latin typeface="Times New Roman" pitchFamily="18" charset="0"/>
                <a:cs typeface="Times New Roman" pitchFamily="18" charset="0"/>
              </a:rPr>
            </a:br>
            <a:endParaRPr lang="ru-RU">
              <a:latin typeface="Times New Roman" pitchFamily="18" charset="0"/>
              <a:cs typeface="Times New Roman" pitchFamily="18" charset="0"/>
            </a:endParaRPr>
          </a:p>
        </p:txBody>
      </p:sp>
      <p:pic>
        <p:nvPicPr>
          <p:cNvPr id="6147" name="Рисунок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2138" y="1557338"/>
            <a:ext cx="2735262" cy="273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2"/>
          <p:cNvSpPr txBox="1">
            <a:spLocks noChangeArrowheads="1"/>
          </p:cNvSpPr>
          <p:nvPr/>
        </p:nvSpPr>
        <p:spPr bwMode="auto">
          <a:xfrm>
            <a:off x="2627313" y="-22225"/>
            <a:ext cx="6375400" cy="6894513"/>
          </a:xfrm>
          <a:prstGeom prst="rect">
            <a:avLst/>
          </a:prstGeom>
          <a:noFill/>
          <a:ln>
            <a:noFill/>
          </a:ln>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ru-RU" sz="1700" b="1" dirty="0" smtClean="0">
                <a:latin typeface="Times New Roman" panose="02020603050405020304" pitchFamily="18" charset="0"/>
                <a:cs typeface="Times New Roman" panose="02020603050405020304" pitchFamily="18" charset="0"/>
              </a:rPr>
              <a:t>Существует множество причин возникновения страхов у детей</a:t>
            </a:r>
          </a:p>
          <a:p>
            <a:pPr algn="ctr" eaLnBrk="1" hangingPunct="1">
              <a:defRPr/>
            </a:pPr>
            <a:endParaRPr lang="ru-RU" sz="1700" b="1" dirty="0" smtClean="0">
              <a:latin typeface="Times New Roman" panose="02020603050405020304" pitchFamily="18" charset="0"/>
              <a:cs typeface="Times New Roman" panose="02020603050405020304" pitchFamily="18" charset="0"/>
            </a:endParaRP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Большое количество запретов.</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Предоставление полной свободы.</a:t>
            </a:r>
          </a:p>
          <a:p>
            <a:pPr marL="285750" indent="-285750" eaLnBrk="1" hangingPunct="1">
              <a:buFont typeface="Wingdings" panose="05000000000000000000" pitchFamily="2" charset="2"/>
              <a:buChar char="Ø"/>
              <a:defRPr/>
            </a:pPr>
            <a:r>
              <a:rPr lang="ru-RU" sz="1700" dirty="0" err="1" smtClean="0">
                <a:latin typeface="Times New Roman" panose="02020603050405020304" pitchFamily="18" charset="0"/>
                <a:cs typeface="Times New Roman" panose="02020603050405020304" pitchFamily="18" charset="0"/>
              </a:rPr>
              <a:t>Гиперопека</a:t>
            </a:r>
            <a:r>
              <a:rPr lang="ru-RU" sz="1700" dirty="0" smtClean="0">
                <a:latin typeface="Times New Roman" panose="02020603050405020304" pitchFamily="18" charset="0"/>
                <a:cs typeface="Times New Roman" panose="02020603050405020304" pitchFamily="18" charset="0"/>
              </a:rPr>
              <a:t>, изоляция от общения с другими детьми, чрезмерная защита от опасностей.</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Страхи родителей могут передаться ребёнку, это может произойти даже неосознанно.</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Одиночество, нехватка общения с родителями.</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Угрозы в семье, авторитарное и запугивающее воспитание («Быстро спать, а то сейчас баба-яга заберет!», «Не убегай, а то дядя тебя посадит в мешок и унесет с собой!», «Деток, которые плохо едят, забирает медведь в темный лес!»), гнев взрослых по отношению к ребенку.</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Боль.</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Ссоры родителей и негативные отношения в семье друг к другу.</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Черты характера: впечатлительность, ранимость, тревожность, пессимизм, мнительность, неуверенность в себе.</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Детские фантазии. В этом случае чаще всего страх возникает из-за страшной сказки, разговоры при ребёнке о смерти, болезнях, пожарах, убийствах, а также ребёнок может и сам придумать себе страх.</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Плохие взаимоотношения со сверстниками.</a:t>
            </a:r>
          </a:p>
          <a:p>
            <a:pPr marL="285750" indent="-285750"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Сравнение ребёнка с другими.</a:t>
            </a:r>
          </a:p>
          <a:p>
            <a:pPr eaLnBrk="1" hangingPunct="1">
              <a:defRPr/>
            </a:pPr>
            <a:endParaRPr lang="ru-RU" sz="1700" dirty="0" smtClean="0">
              <a:latin typeface="Calibri" panose="020F050202020403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3513" y="476250"/>
            <a:ext cx="2438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Рисунок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913" y="3644900"/>
            <a:ext cx="2438400" cy="230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Рисунок 1"/>
          <p:cNvPicPr>
            <a:picLocks noChangeAspect="1"/>
          </p:cNvPicPr>
          <p:nvPr/>
        </p:nvPicPr>
        <p:blipFill>
          <a:blip r:embed="rId2">
            <a:extLst>
              <a:ext uri="{28A0092B-C50C-407E-A947-70E740481C1C}">
                <a14:useLocalDpi xmlns:a14="http://schemas.microsoft.com/office/drawing/2010/main" val="0"/>
              </a:ext>
            </a:extLst>
          </a:blip>
          <a:srcRect l="42795"/>
          <a:stretch>
            <a:fillRect/>
          </a:stretch>
        </p:blipFill>
        <p:spPr bwMode="auto">
          <a:xfrm>
            <a:off x="5365750" y="115888"/>
            <a:ext cx="3754438" cy="645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Box 2"/>
          <p:cNvSpPr txBox="1">
            <a:spLocks noChangeArrowheads="1"/>
          </p:cNvSpPr>
          <p:nvPr/>
        </p:nvSpPr>
        <p:spPr bwMode="auto">
          <a:xfrm>
            <a:off x="0" y="87313"/>
            <a:ext cx="5365750" cy="6910387"/>
          </a:xfrm>
          <a:prstGeom prst="rect">
            <a:avLst/>
          </a:prstGeom>
          <a:noFill/>
          <a:ln>
            <a:noFill/>
          </a:ln>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ru-RU" sz="1700" b="1" dirty="0" smtClean="0">
                <a:latin typeface="Times New Roman" panose="02020603050405020304" pitchFamily="18" charset="0"/>
                <a:cs typeface="Times New Roman" panose="02020603050405020304" pitchFamily="18" charset="0"/>
              </a:rPr>
              <a:t>Как преодолеть страхи</a:t>
            </a:r>
          </a:p>
          <a:p>
            <a:pPr algn="just" eaLnBrk="1" hangingPunct="1">
              <a:defRPr/>
            </a:pPr>
            <a:endParaRPr lang="ru-RU" sz="1700" dirty="0" smtClean="0">
              <a:latin typeface="Times New Roman" panose="02020603050405020304" pitchFamily="18" charset="0"/>
              <a:cs typeface="Times New Roman" panose="02020603050405020304" pitchFamily="18" charset="0"/>
            </a:endParaRPr>
          </a:p>
          <a:p>
            <a:pPr marL="285750" indent="-285750" algn="just"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Часто для преодоления страха родителям нужно лишь больше проводить времени с ребенком, например, поиграть вместе.</a:t>
            </a:r>
          </a:p>
          <a:p>
            <a:pPr marL="285750" indent="-285750" algn="just"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Разговор с малышом, чем больше говорить о страхе, тем быстрее он перестанет бояться.</a:t>
            </a:r>
          </a:p>
          <a:p>
            <a:pPr marL="285750" indent="-285750" algn="just"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Сочинить сказку о страхе, который беспокоит малыша, а в конце победить его.</a:t>
            </a:r>
          </a:p>
          <a:p>
            <a:pPr marL="285750" indent="-285750" algn="just"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Нарисовать страх. Тут есть два пути: нарисовать и сжечь и при этом объяснить, что его больше нет, или нарисовать его смешным, страх уже не будет казаться таким пугающим. Но данная методика недопустима, если причиной страха служит событие, произошедшее совсем недавно (например, укус собаки).</a:t>
            </a:r>
          </a:p>
          <a:p>
            <a:pPr marL="285750" indent="-285750" algn="just"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Общение со сверстниками на тему общего страха.</a:t>
            </a:r>
          </a:p>
          <a:p>
            <a:pPr marL="285750" indent="-285750" algn="just"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Поделиться страхом, который был в детстве и обязательно рассказать о том, как перестали бояться.</a:t>
            </a:r>
          </a:p>
          <a:p>
            <a:pPr marL="285750" indent="-285750" algn="just" eaLnBrk="1" hangingPunct="1">
              <a:buFont typeface="Wingdings" panose="05000000000000000000" pitchFamily="2" charset="2"/>
              <a:buChar char="Ø"/>
              <a:defRPr/>
            </a:pPr>
            <a:r>
              <a:rPr lang="ru-RU" sz="1700" dirty="0" smtClean="0">
                <a:latin typeface="Times New Roman" panose="02020603050405020304" pitchFamily="18" charset="0"/>
                <a:cs typeface="Times New Roman" panose="02020603050405020304" pitchFamily="18" charset="0"/>
              </a:rPr>
              <a:t>Если малыш боится темноты, оставляйте открытой дверь, включайте ночник. Детская игра «прятки» зачастую помогает избавить от страха темноты и замкнутого пространства. При появлении признаков страха прекратить играть, если ребёнок не хочет играть принуждать нельзя.</a:t>
            </a:r>
          </a:p>
          <a:p>
            <a:pPr marL="285750" indent="-285750" eaLnBrk="1" hangingPunct="1">
              <a:buFont typeface="Wingdings" panose="05000000000000000000" pitchFamily="2" charset="2"/>
              <a:buChar char="Ø"/>
              <a:defRPr/>
            </a:pPr>
            <a:endParaRPr lang="ru-RU" dirty="0" smtClean="0">
              <a:latin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1285875" y="274638"/>
            <a:ext cx="6929438" cy="4011612"/>
          </a:xfrm>
        </p:spPr>
        <p:txBody>
          <a:bodyPr/>
          <a:lstStyle/>
          <a:p>
            <a:r>
              <a:rPr lang="ru-RU" smtClean="0"/>
              <a:t>Спасибо за внимание!</a:t>
            </a:r>
            <a:br>
              <a:rPr lang="ru-RU" smtClean="0"/>
            </a:br>
            <a:r>
              <a:rPr lang="ru-RU" smtClean="0"/>
              <a:t/>
            </a:r>
            <a:br>
              <a:rPr lang="ru-RU" smtClean="0"/>
            </a:br>
            <a:r>
              <a:rPr lang="ru-RU" sz="3200" smtClean="0"/>
              <a:t>Более подробная информация</a:t>
            </a:r>
            <a:br>
              <a:rPr lang="ru-RU" sz="3200" smtClean="0"/>
            </a:br>
            <a:r>
              <a:rPr lang="en-US" sz="3200" smtClean="0">
                <a:hlinkClick r:id="rId2"/>
              </a:rPr>
              <a:t>https://</a:t>
            </a:r>
            <a:r>
              <a:rPr lang="ru-RU" sz="3200" smtClean="0">
                <a:hlinkClick r:id="rId2"/>
              </a:rPr>
              <a:t>родители.ягпу.рф</a:t>
            </a:r>
            <a:r>
              <a:rPr lang="ru-RU" smtClean="0"/>
              <a:t/>
            </a:r>
            <a:br>
              <a:rPr lang="ru-RU" smtClean="0"/>
            </a:br>
            <a:endParaRPr lang="ru-RU"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492</Words>
  <Application>Microsoft Office PowerPoint</Application>
  <PresentationFormat>Экран (4:3)</PresentationFormat>
  <Paragraphs>68</Paragraphs>
  <Slides>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8</vt:i4>
      </vt:variant>
    </vt:vector>
  </HeadingPairs>
  <TitlesOfParts>
    <vt:vector size="15" baseType="lpstr">
      <vt:lpstr>Arial</vt:lpstr>
      <vt:lpstr>Calibri</vt:lpstr>
      <vt:lpstr>Times New Roman</vt:lpstr>
      <vt:lpstr>Arial Black</vt:lpstr>
      <vt:lpstr>Comic Sans MS</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  Более подробная информация https://родители.ягпу.рф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Пользователь Windows</cp:lastModifiedBy>
  <cp:revision>16</cp:revision>
  <dcterms:created xsi:type="dcterms:W3CDTF">2016-01-19T19:37:52Z</dcterms:created>
  <dcterms:modified xsi:type="dcterms:W3CDTF">2022-06-17T08:26:09Z</dcterms:modified>
</cp:coreProperties>
</file>