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accent6">
            <a:lumMod val="20000"/>
            <a:lumOff val="80000"/>
          </a:schemeClr>
        </a:soli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7" Type="http://schemas.openxmlformats.org/officeDocument/2006/relationships/image" Target="../media/image5.jpg"/><Relationship Id="rId8" Type="http://schemas.openxmlformats.org/officeDocument/2006/relationships/image" Target="../media/image6.jpg"/><Relationship Id="rId9" Type="http://schemas.openxmlformats.org/officeDocument/2006/relationships/image" Target="../media/image7.jpg"/><Relationship Id="rId10" Type="http://schemas.openxmlformats.org/officeDocument/2006/relationships/image" Target="../media/image8.jpg"/><Relationship Id="rId11" Type="http://schemas.openxmlformats.org/officeDocument/2006/relationships/image" Target="../media/image9.jpg"/><Relationship Id="rId12" Type="http://schemas.openxmlformats.org/officeDocument/2006/relationships/image" Target="../media/image10.jpg"/><Relationship Id="rId13" Type="http://schemas.openxmlformats.org/officeDocument/2006/relationships/image" Target="../media/image11.jpg"/><Relationship Id="rId14" Type="http://schemas.openxmlformats.org/officeDocument/2006/relationships/image" Target="../media/image12.jpg"/><Relationship Id="rId15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357158" y="357166"/>
            <a:ext cx="8229600" cy="21431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Aft>
                <a:spcPts val="0"/>
              </a:spcAft>
              <a:defRPr/>
            </a:pPr>
            <a:br>
              <a:rPr lang="ru-RU" i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</a:br>
            <a:r>
              <a:rPr lang="ru-RU" i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Развивающая игра</a:t>
            </a:r>
            <a:br>
              <a:rPr lang="ru-RU" i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</a:br>
            <a:r>
              <a:rPr lang="ru-RU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«</a:t>
            </a:r>
            <a:r>
              <a:rPr lang="ru-RU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Сочини сказку</a:t>
            </a:r>
            <a:r>
              <a:rPr lang="ru-RU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</a:gradFill>
              </a:rPr>
              <a:t>»</a:t>
            </a:r>
            <a:endParaRPr lang="ru-RU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00165" y="2571744"/>
            <a:ext cx="6400800" cy="350046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</a:endParaRPr>
          </a:p>
          <a:p>
            <a:pPr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</a:rPr>
              <a:t>Цель: развитие </a:t>
            </a:r>
            <a:r>
              <a:rPr lang="ru-RU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</a:rPr>
              <a:t>творческого воображения и речи дошкольника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</a:endParaRPr>
          </a:p>
          <a:p>
            <a:pPr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</a:endParaRPr>
          </a:p>
          <a:p>
            <a:pPr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</a:rPr>
              <a:t>составитель</a:t>
            </a:r>
            <a:r>
              <a:rPr lang="ru-RU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</a:rPr>
              <a:t>: Колчина О.В.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1" advTm="4000"/>
    </mc:Choice>
    <mc:Fallback>
      <p:transition advClick="1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357166"/>
            <a:ext cx="8229600" cy="10604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i="1">
                <a:solidFill>
                  <a:srgbClr val="FF0000"/>
                </a:solidFill>
              </a:rPr>
              <a:t>Уважаемые родители, прежде, чем приступить к игре вместе с ребенком, внимательно ознакомьтесь с рекомендациями составителя:</a:t>
            </a:r>
            <a:endParaRPr lang="ru-RU" sz="2400" i="1">
              <a:solidFill>
                <a:srgbClr val="FF0000"/>
              </a:solidFill>
            </a:endParaRPr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  <a:defRPr/>
            </a:pPr>
            <a:r>
              <a:rPr lang="ru-RU"/>
              <a:t>При </a:t>
            </a:r>
            <a:r>
              <a:rPr lang="ru-RU"/>
              <a:t>сказкосочинительстве</a:t>
            </a:r>
            <a:r>
              <a:rPr lang="ru-RU"/>
              <a:t> активизируйте свое воображение, т.е. откройте в себе способность </a:t>
            </a:r>
            <a:r>
              <a:rPr lang="ru-RU"/>
              <a:t>видеть необычное в обычном, </a:t>
            </a:r>
            <a:r>
              <a:rPr lang="ru-RU"/>
              <a:t>создавайте образы </a:t>
            </a:r>
            <a:r>
              <a:rPr lang="ru-RU"/>
              <a:t>и </a:t>
            </a:r>
            <a:r>
              <a:rPr lang="ru-RU"/>
              <a:t>сюжеты, оживляйте неживое </a:t>
            </a:r>
            <a:r>
              <a:rPr lang="ru-RU"/>
              <a:t>и </a:t>
            </a:r>
            <a:r>
              <a:rPr lang="ru-RU"/>
              <a:t>нереальное. </a:t>
            </a:r>
            <a:r>
              <a:rPr lang="ru-RU"/>
              <a:t> </a:t>
            </a:r>
            <a:endParaRPr lang="ru-RU"/>
          </a:p>
          <a:p>
            <a:pPr marL="514350" indent="-514350">
              <a:buAutoNum type="arabicPeriod"/>
              <a:defRPr/>
            </a:pPr>
            <a:r>
              <a:rPr lang="ru-RU"/>
              <a:t>Придумайте сюжет сказки опираясь на игровое поле. Перетащите подходящие картинки в нужные ячейки.</a:t>
            </a:r>
            <a:endParaRPr/>
          </a:p>
          <a:p>
            <a:pPr marL="514350" indent="-514350">
              <a:buAutoNum type="arabicPeriod"/>
              <a:defRPr/>
            </a:pPr>
            <a:r>
              <a:rPr lang="ru-RU"/>
              <a:t>Обязательно помните, что сказка – должна содержать мораль и учить доброму и важному! У сказки должен быть хороший конец.</a:t>
            </a:r>
            <a:endParaRPr/>
          </a:p>
          <a:p>
            <a:pPr marL="514350" indent="-514350">
              <a:buAutoNum type="arabicPeriod"/>
              <a:defRPr/>
            </a:pPr>
            <a:r>
              <a:rPr lang="ru-RU"/>
              <a:t>При сочинении сказки внимательно слушайте своего ребенка, а после можно зарисовать придуманную сказку или сделать собственную книгу!</a:t>
            </a:r>
            <a:endParaRPr/>
          </a:p>
          <a:p>
            <a:pPr marL="514350" indent="-514350" algn="ctr">
              <a:buNone/>
              <a:defRPr/>
            </a:pPr>
            <a:r>
              <a:rPr lang="ru-RU"/>
              <a:t> 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Красивой Вам сказки!</a:t>
            </a:r>
            <a:endParaRPr/>
          </a:p>
          <a:p>
            <a:pPr marL="514350" indent="-514350">
              <a:buNone/>
              <a:defRPr/>
            </a:pPr>
            <a:endParaRPr lang="ru-RU"/>
          </a:p>
          <a:p>
            <a:pPr marL="514350" indent="-514350">
              <a:buAutoNum type="arabicPeriod"/>
              <a:defRPr/>
            </a:pPr>
            <a:endParaRPr lang="ru-RU"/>
          </a:p>
          <a:p>
            <a:pPr marL="514350" indent="-514350">
              <a:buAutoNum type="arabicPeriod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000100" y="428604"/>
          <a:ext cx="7000923" cy="5345173"/>
        </p:xfrm>
        <a:graphic>
          <a:graphicData uri="http://schemas.openxmlformats.org/presentationml/2006/ole">
            <p:oleObj name="oleObj" r:id="rId3" imgW="9479915" imgH="7237095" progId="Word.Document.12">
              <p:embed/>
              <p:pic>
                <p:nvPicPr>
                  <p:cNvPr id="10" name="" hidden="0"/>
                  <p:cNvPicPr/>
                  <p:nvPr isPhoto="0" userDrawn="0"/>
                </p:nvPicPr>
                <p:blipFill>
                  <a:blip r:embed="rId2"/>
                  <a:stretch/>
                </p:blipFill>
                <p:spPr bwMode="auto">
                  <a:xfrm>
                    <a:off x="1000100" y="428604"/>
                    <a:ext cx="7000923" cy="5345173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pic>
        <p:nvPicPr>
          <p:cNvPr id="2058" name="Picture 10" descr="E:\Desktop\рисунки\5-28.jpg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428604"/>
            <a:ext cx="928662" cy="1185527"/>
          </a:xfrm>
          <a:prstGeom prst="rect">
            <a:avLst/>
          </a:prstGeom>
          <a:noFill/>
        </p:spPr>
      </p:pic>
      <p:pic>
        <p:nvPicPr>
          <p:cNvPr id="2059" name="Picture 11" descr="E:\Desktop\рисунки\6e9350b384a9526c534f88c6bfc663fb.jpg" hidden="0"/>
          <p:cNvPicPr>
            <a:picLocks noChangeAspect="1" noChangeArrowheads="1"/>
          </p:cNvPicPr>
          <p:nvPr isPhoto="0" userDrawn="0"/>
        </p:nvPicPr>
        <p:blipFill>
          <a:blip r:embed="rId5"/>
          <a:stretch/>
        </p:blipFill>
        <p:spPr bwMode="auto">
          <a:xfrm>
            <a:off x="0" y="1857364"/>
            <a:ext cx="993364" cy="996942"/>
          </a:xfrm>
          <a:prstGeom prst="rect">
            <a:avLst/>
          </a:prstGeom>
          <a:noFill/>
        </p:spPr>
      </p:pic>
      <p:pic>
        <p:nvPicPr>
          <p:cNvPr id="2060" name="Picture 12" descr="E:\Desktop\рисунки\54-543437_princesita-rapunzel-clipart-png.png" hidden="0"/>
          <p:cNvPicPr>
            <a:picLocks noChangeAspect="1" noChangeArrowheads="1"/>
          </p:cNvPicPr>
          <p:nvPr isPhoto="0" userDrawn="0"/>
        </p:nvPicPr>
        <p:blipFill>
          <a:blip r:embed="rId6"/>
          <a:stretch/>
        </p:blipFill>
        <p:spPr bwMode="auto">
          <a:xfrm>
            <a:off x="0" y="3143247"/>
            <a:ext cx="1071570" cy="1181108"/>
          </a:xfrm>
          <a:prstGeom prst="rect">
            <a:avLst/>
          </a:prstGeom>
          <a:noFill/>
        </p:spPr>
      </p:pic>
      <p:pic>
        <p:nvPicPr>
          <p:cNvPr id="2061" name="Picture 13" descr="E:\Desktop\рисунки\244bdc7635027.56029c924d60a.jpg" hidden="0"/>
          <p:cNvPicPr>
            <a:picLocks noChangeAspect="1" noChangeArrowheads="1"/>
          </p:cNvPicPr>
          <p:nvPr isPhoto="0" userDrawn="0"/>
        </p:nvPicPr>
        <p:blipFill>
          <a:blip r:embed="rId7"/>
          <a:stretch/>
        </p:blipFill>
        <p:spPr bwMode="auto">
          <a:xfrm>
            <a:off x="857224" y="5715016"/>
            <a:ext cx="1081997" cy="804854"/>
          </a:xfrm>
          <a:prstGeom prst="rect">
            <a:avLst/>
          </a:prstGeom>
          <a:noFill/>
        </p:spPr>
      </p:pic>
      <p:pic>
        <p:nvPicPr>
          <p:cNvPr id="2062" name="Picture 14" descr="E:\Desktop\рисунки\1611476649_32-p-detskii-fon-s-peizazhem-32.jpg" hidden="0"/>
          <p:cNvPicPr>
            <a:picLocks noChangeAspect="1" noChangeArrowheads="1"/>
          </p:cNvPicPr>
          <p:nvPr isPhoto="0" userDrawn="0"/>
        </p:nvPicPr>
        <p:blipFill>
          <a:blip r:embed="rId8"/>
          <a:stretch/>
        </p:blipFill>
        <p:spPr bwMode="auto">
          <a:xfrm>
            <a:off x="2357422" y="5786454"/>
            <a:ext cx="1282996" cy="785794"/>
          </a:xfrm>
          <a:prstGeom prst="rect">
            <a:avLst/>
          </a:prstGeom>
          <a:noFill/>
        </p:spPr>
      </p:pic>
      <p:pic>
        <p:nvPicPr>
          <p:cNvPr id="2063" name="Picture 15" descr="E:\Desktop\рисунки\1614509332_180-p-ptitsi-na-belom-fone-218.jpg" hidden="0"/>
          <p:cNvPicPr>
            <a:picLocks noChangeAspect="1" noChangeArrowheads="1"/>
          </p:cNvPicPr>
          <p:nvPr isPhoto="0" userDrawn="0"/>
        </p:nvPicPr>
        <p:blipFill>
          <a:blip r:embed="rId9"/>
          <a:stretch/>
        </p:blipFill>
        <p:spPr bwMode="auto">
          <a:xfrm>
            <a:off x="3929058" y="5715016"/>
            <a:ext cx="1038895" cy="857232"/>
          </a:xfrm>
          <a:prstGeom prst="rect">
            <a:avLst/>
          </a:prstGeom>
          <a:noFill/>
        </p:spPr>
      </p:pic>
      <p:pic>
        <p:nvPicPr>
          <p:cNvPr id="2064" name="Picture 16" descr="E:\Desktop\рисунки\1648163699_1-kartinkin-net-p-tsvetochki-detskie-kartinki-1.jpg" hidden="0"/>
          <p:cNvPicPr>
            <a:picLocks noChangeAspect="1" noChangeArrowheads="1"/>
          </p:cNvPicPr>
          <p:nvPr isPhoto="0" userDrawn="0"/>
        </p:nvPicPr>
        <p:blipFill>
          <a:blip r:embed="rId10"/>
          <a:stretch/>
        </p:blipFill>
        <p:spPr bwMode="auto">
          <a:xfrm>
            <a:off x="7929586" y="142852"/>
            <a:ext cx="1051167" cy="1401556"/>
          </a:xfrm>
          <a:prstGeom prst="rect">
            <a:avLst/>
          </a:prstGeom>
          <a:noFill/>
        </p:spPr>
      </p:pic>
      <p:pic>
        <p:nvPicPr>
          <p:cNvPr id="2065" name="Picture 17" descr="E:\Desktop\рисунки\ad9148fab173bd65efb979e9433ecc8f.jpg" hidden="0"/>
          <p:cNvPicPr>
            <a:picLocks noChangeAspect="1" noChangeArrowheads="1"/>
          </p:cNvPicPr>
          <p:nvPr isPhoto="0" userDrawn="0"/>
        </p:nvPicPr>
        <p:blipFill>
          <a:blip r:embed="rId11"/>
          <a:stretch/>
        </p:blipFill>
        <p:spPr bwMode="auto">
          <a:xfrm>
            <a:off x="5286380" y="5643578"/>
            <a:ext cx="856920" cy="908038"/>
          </a:xfrm>
          <a:prstGeom prst="rect">
            <a:avLst/>
          </a:prstGeom>
          <a:noFill/>
        </p:spPr>
      </p:pic>
      <p:pic>
        <p:nvPicPr>
          <p:cNvPr id="2066" name="Picture 18" descr="E:\Desktop\рисунки\loshad20.jpg" hidden="0"/>
          <p:cNvPicPr>
            <a:picLocks noChangeAspect="1" noChangeArrowheads="1"/>
          </p:cNvPicPr>
          <p:nvPr isPhoto="0" userDrawn="0"/>
        </p:nvPicPr>
        <p:blipFill>
          <a:blip r:embed="rId12"/>
          <a:stretch/>
        </p:blipFill>
        <p:spPr bwMode="auto">
          <a:xfrm>
            <a:off x="6429388" y="5715016"/>
            <a:ext cx="865271" cy="776272"/>
          </a:xfrm>
          <a:prstGeom prst="rect">
            <a:avLst/>
          </a:prstGeom>
          <a:noFill/>
        </p:spPr>
      </p:pic>
      <p:pic>
        <p:nvPicPr>
          <p:cNvPr id="2067" name="Picture 19" descr="E:\Desktop\рисунки\ми-ый-принц-ма-ьчика-с-красным-п-ащем-81131090.jpg" hidden="0"/>
          <p:cNvPicPr>
            <a:picLocks noChangeAspect="1" noChangeArrowheads="1"/>
          </p:cNvPicPr>
          <p:nvPr isPhoto="0" userDrawn="0"/>
        </p:nvPicPr>
        <p:blipFill>
          <a:blip r:embed="rId13"/>
          <a:stretch/>
        </p:blipFill>
        <p:spPr bwMode="auto">
          <a:xfrm>
            <a:off x="8039100" y="1857364"/>
            <a:ext cx="1104900" cy="1371600"/>
          </a:xfrm>
          <a:prstGeom prst="rect">
            <a:avLst/>
          </a:prstGeom>
          <a:noFill/>
        </p:spPr>
      </p:pic>
      <p:pic>
        <p:nvPicPr>
          <p:cNvPr id="2068" name="Picture 20" descr="E:\Desktop\рисунки\a-river-with-a-school-of-fish-vector.jpg" hidden="0"/>
          <p:cNvPicPr>
            <a:picLocks noChangeAspect="1" noChangeArrowheads="1"/>
          </p:cNvPicPr>
          <p:nvPr isPhoto="0" userDrawn="0"/>
        </p:nvPicPr>
        <p:blipFill>
          <a:blip r:embed="rId14"/>
          <a:stretch/>
        </p:blipFill>
        <p:spPr bwMode="auto">
          <a:xfrm>
            <a:off x="7500958" y="5786454"/>
            <a:ext cx="1218273" cy="565144"/>
          </a:xfrm>
          <a:prstGeom prst="rect">
            <a:avLst/>
          </a:prstGeom>
          <a:noFill/>
        </p:spPr>
      </p:pic>
      <p:pic>
        <p:nvPicPr>
          <p:cNvPr id="2069" name="Picture 21" descr="E:\Desktop\рисунки\istockphoto-587519256-612x612.jpg" hidden="0"/>
          <p:cNvPicPr>
            <a:picLocks noChangeAspect="1" noChangeArrowheads="1"/>
          </p:cNvPicPr>
          <p:nvPr isPhoto="0" userDrawn="0"/>
        </p:nvPicPr>
        <p:blipFill>
          <a:blip r:embed="rId15"/>
          <a:stretch/>
        </p:blipFill>
        <p:spPr bwMode="auto">
          <a:xfrm>
            <a:off x="8069261" y="3643314"/>
            <a:ext cx="1074739" cy="107473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R7-Office/7.0.1.62</Application>
  <DocSecurity>0</DocSecurity>
  <PresentationFormat>Экран (4:3)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Развивающая игра «Сочини сказку»</dc:title>
  <dc:subject/>
  <dc:creator>1</dc:creator>
  <cp:keywords/>
  <dc:description/>
  <dc:identifier/>
  <dc:language/>
  <cp:lastModifiedBy>yarzemlya 2020</cp:lastModifiedBy>
  <cp:revision>3</cp:revision>
  <dcterms:created xsi:type="dcterms:W3CDTF">2022-07-07T13:47:58Z</dcterms:created>
  <dcterms:modified xsi:type="dcterms:W3CDTF">2022-07-12T12:57:00Z</dcterms:modified>
  <cp:category/>
  <cp:contentStatus/>
  <cp:version/>
</cp:coreProperties>
</file>